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embeddedFontLst>
    <p:embeddedFont>
      <p:font typeface="Arimo"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145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8.sv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6.png"/><Relationship Id="rId7" Type="http://schemas.openxmlformats.org/officeDocument/2006/relationships/image" Target="../media/image22.sv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1.svg"/><Relationship Id="rId5" Type="http://schemas.openxmlformats.org/officeDocument/2006/relationships/image" Target="../media/image20.svg"/><Relationship Id="rId4" Type="http://schemas.openxmlformats.org/officeDocument/2006/relationships/image" Target="../media/image19.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330648"/>
            <a:ext cx="7468553" cy="1408033"/>
          </a:xfrm>
          <a:prstGeom prst="rect">
            <a:avLst/>
          </a:prstGeom>
          <a:noFill/>
          <a:ln/>
        </p:spPr>
        <p:txBody>
          <a:bodyPr wrap="squar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Student Performance Dashboard</a:t>
            </a:r>
            <a:endParaRPr lang="en-US" sz="4400" dirty="0"/>
          </a:p>
        </p:txBody>
      </p:sp>
      <p:sp>
        <p:nvSpPr>
          <p:cNvPr id="4" name="Text 1"/>
          <p:cNvSpPr/>
          <p:nvPr/>
        </p:nvSpPr>
        <p:spPr>
          <a:xfrm>
            <a:off x="837724" y="4097655"/>
            <a:ext cx="7468553" cy="1149072"/>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Presented by: Ahmed Tayel, Mehrael Sawiris, Nora Mohamed, Mohammed Eslam Mohammed, Abdulrahman Eid, Hamza Yasser Mohamed</a:t>
            </a:r>
            <a:endParaRPr lang="en-US" sz="1850" dirty="0"/>
          </a:p>
        </p:txBody>
      </p:sp>
      <p:sp>
        <p:nvSpPr>
          <p:cNvPr id="5" name="Text 2"/>
          <p:cNvSpPr/>
          <p:nvPr/>
        </p:nvSpPr>
        <p:spPr>
          <a:xfrm>
            <a:off x="837724" y="5515928"/>
            <a:ext cx="746855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Date: Nov 15, 2025</a:t>
            </a:r>
            <a:endParaRPr lang="en-US" sz="18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87479" y="619125"/>
            <a:ext cx="6154341" cy="661749"/>
          </a:xfrm>
          <a:prstGeom prst="rect">
            <a:avLst/>
          </a:prstGeom>
          <a:noFill/>
          <a:ln/>
        </p:spPr>
        <p:txBody>
          <a:bodyPr wrap="none" lIns="0" tIns="0" rIns="0" bIns="0" rtlCol="0" anchor="t"/>
          <a:lstStyle/>
          <a:p>
            <a:pPr marL="0" indent="0" algn="l">
              <a:lnSpc>
                <a:spcPts val="5200"/>
              </a:lnSpc>
              <a:buNone/>
            </a:pPr>
            <a:r>
              <a:rPr lang="en-US" sz="4150" b="1" dirty="0">
                <a:solidFill>
                  <a:srgbClr val="FFFFFF"/>
                </a:solidFill>
                <a:latin typeface="Syne Bold" pitchFamily="34" charset="0"/>
                <a:ea typeface="Syne Bold" pitchFamily="34" charset="-122"/>
                <a:cs typeface="Syne Bold" pitchFamily="34" charset="-120"/>
              </a:rPr>
              <a:t>Project Team &amp; Roles</a:t>
            </a:r>
            <a:endParaRPr lang="en-US" sz="4150" dirty="0"/>
          </a:p>
        </p:txBody>
      </p:sp>
      <p:sp>
        <p:nvSpPr>
          <p:cNvPr id="3" name="Text 1"/>
          <p:cNvSpPr/>
          <p:nvPr/>
        </p:nvSpPr>
        <p:spPr>
          <a:xfrm>
            <a:off x="787479" y="1730812"/>
            <a:ext cx="13055441" cy="360045"/>
          </a:xfrm>
          <a:prstGeom prst="rect">
            <a:avLst/>
          </a:prstGeom>
          <a:noFill/>
          <a:ln/>
        </p:spPr>
        <p:txBody>
          <a:bodyPr wrap="none" lIns="0" tIns="0" rIns="0" bIns="0" rtlCol="0" anchor="t"/>
          <a:lstStyle/>
          <a:p>
            <a:pPr marL="0" indent="0" algn="l">
              <a:lnSpc>
                <a:spcPts val="2800"/>
              </a:lnSpc>
              <a:buNone/>
            </a:pPr>
            <a:endParaRPr lang="en-US" sz="1750" dirty="0"/>
          </a:p>
        </p:txBody>
      </p:sp>
      <p:sp>
        <p:nvSpPr>
          <p:cNvPr id="4" name="Shape 2"/>
          <p:cNvSpPr/>
          <p:nvPr/>
        </p:nvSpPr>
        <p:spPr>
          <a:xfrm>
            <a:off x="787479" y="2343983"/>
            <a:ext cx="4201835" cy="2535436"/>
          </a:xfrm>
          <a:prstGeom prst="roundRect">
            <a:avLst>
              <a:gd name="adj" fmla="val 1331"/>
            </a:avLst>
          </a:prstGeom>
          <a:solidFill>
            <a:srgbClr val="2B2952"/>
          </a:solidFill>
          <a:ln/>
        </p:spPr>
      </p:sp>
      <p:sp>
        <p:nvSpPr>
          <p:cNvPr id="5" name="Shape 3"/>
          <p:cNvSpPr/>
          <p:nvPr/>
        </p:nvSpPr>
        <p:spPr>
          <a:xfrm>
            <a:off x="1012388" y="2568893"/>
            <a:ext cx="674965" cy="674965"/>
          </a:xfrm>
          <a:prstGeom prst="roundRect">
            <a:avLst>
              <a:gd name="adj" fmla="val 13546014"/>
            </a:avLst>
          </a:prstGeom>
          <a:solidFill>
            <a:srgbClr val="8061FF"/>
          </a:solidFill>
          <a:ln/>
        </p:spPr>
      </p:sp>
      <p:pic>
        <p:nvPicPr>
          <p:cNvPr id="6"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007" y="2754511"/>
            <a:ext cx="303728" cy="303728"/>
          </a:xfrm>
          <a:prstGeom prst="rect">
            <a:avLst/>
          </a:prstGeom>
        </p:spPr>
      </p:pic>
      <p:sp>
        <p:nvSpPr>
          <p:cNvPr id="7" name="Text 4"/>
          <p:cNvSpPr/>
          <p:nvPr/>
        </p:nvSpPr>
        <p:spPr>
          <a:xfrm>
            <a:off x="1012388" y="3468767"/>
            <a:ext cx="2647117" cy="330756"/>
          </a:xfrm>
          <a:prstGeom prst="rect">
            <a:avLst/>
          </a:prstGeom>
          <a:noFill/>
          <a:ln/>
        </p:spPr>
        <p:txBody>
          <a:bodyPr wrap="none" lIns="0" tIns="0" rIns="0" bIns="0" rtlCol="0" anchor="t"/>
          <a:lstStyle/>
          <a:p>
            <a:pPr marL="0" indent="0" algn="l">
              <a:lnSpc>
                <a:spcPts val="2600"/>
              </a:lnSpc>
              <a:buNone/>
            </a:pPr>
            <a:r>
              <a:rPr lang="en-US" sz="2050" b="1" dirty="0">
                <a:solidFill>
                  <a:srgbClr val="D9E1FF"/>
                </a:solidFill>
                <a:latin typeface="Syne Bold" pitchFamily="34" charset="0"/>
                <a:ea typeface="Syne Bold" pitchFamily="34" charset="-122"/>
                <a:cs typeface="Syne Bold" pitchFamily="34" charset="-120"/>
              </a:rPr>
              <a:t>Ahmed Tayel</a:t>
            </a:r>
            <a:endParaRPr lang="en-US" sz="2050" dirty="0"/>
          </a:p>
        </p:txBody>
      </p:sp>
      <p:sp>
        <p:nvSpPr>
          <p:cNvPr id="8" name="Text 5"/>
          <p:cNvSpPr/>
          <p:nvPr/>
        </p:nvSpPr>
        <p:spPr>
          <a:xfrm>
            <a:off x="1012388" y="3934420"/>
            <a:ext cx="3752017" cy="720090"/>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Data Collection &amp; Cleaning, Data Visualization</a:t>
            </a:r>
            <a:endParaRPr lang="en-US" sz="1750" dirty="0"/>
          </a:p>
        </p:txBody>
      </p:sp>
      <p:sp>
        <p:nvSpPr>
          <p:cNvPr id="9" name="Shape 6"/>
          <p:cNvSpPr/>
          <p:nvPr/>
        </p:nvSpPr>
        <p:spPr>
          <a:xfrm>
            <a:off x="5214223" y="2343983"/>
            <a:ext cx="4201835" cy="2535436"/>
          </a:xfrm>
          <a:prstGeom prst="roundRect">
            <a:avLst>
              <a:gd name="adj" fmla="val 1331"/>
            </a:avLst>
          </a:prstGeom>
          <a:solidFill>
            <a:srgbClr val="2B2952"/>
          </a:solidFill>
          <a:ln/>
        </p:spPr>
      </p:sp>
      <p:sp>
        <p:nvSpPr>
          <p:cNvPr id="10" name="Shape 7"/>
          <p:cNvSpPr/>
          <p:nvPr/>
        </p:nvSpPr>
        <p:spPr>
          <a:xfrm>
            <a:off x="5439132" y="2568893"/>
            <a:ext cx="674965" cy="674965"/>
          </a:xfrm>
          <a:prstGeom prst="roundRect">
            <a:avLst>
              <a:gd name="adj" fmla="val 13546014"/>
            </a:avLst>
          </a:prstGeom>
          <a:solidFill>
            <a:srgbClr val="8061FF"/>
          </a:solidFill>
          <a:ln/>
        </p:spPr>
      </p:sp>
      <p:pic>
        <p:nvPicPr>
          <p:cNvPr id="11"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5624751" y="2754511"/>
            <a:ext cx="303728" cy="303728"/>
          </a:xfrm>
          <a:prstGeom prst="rect">
            <a:avLst/>
          </a:prstGeom>
        </p:spPr>
      </p:pic>
      <p:sp>
        <p:nvSpPr>
          <p:cNvPr id="12" name="Text 8"/>
          <p:cNvSpPr/>
          <p:nvPr/>
        </p:nvSpPr>
        <p:spPr>
          <a:xfrm>
            <a:off x="5439132" y="3468767"/>
            <a:ext cx="2647117" cy="330756"/>
          </a:xfrm>
          <a:prstGeom prst="rect">
            <a:avLst/>
          </a:prstGeom>
          <a:noFill/>
          <a:ln/>
        </p:spPr>
        <p:txBody>
          <a:bodyPr wrap="none" lIns="0" tIns="0" rIns="0" bIns="0" rtlCol="0" anchor="t"/>
          <a:lstStyle/>
          <a:p>
            <a:pPr marL="0" indent="0" algn="l">
              <a:lnSpc>
                <a:spcPts val="2600"/>
              </a:lnSpc>
              <a:buNone/>
            </a:pPr>
            <a:r>
              <a:rPr lang="en-US" sz="2050" b="1" dirty="0">
                <a:solidFill>
                  <a:srgbClr val="D9E1FF"/>
                </a:solidFill>
                <a:latin typeface="Syne Bold" pitchFamily="34" charset="0"/>
                <a:ea typeface="Syne Bold" pitchFamily="34" charset="-122"/>
                <a:cs typeface="Syne Bold" pitchFamily="34" charset="-120"/>
              </a:rPr>
              <a:t>Mehrael Sawiris</a:t>
            </a:r>
            <a:endParaRPr lang="en-US" sz="2050" dirty="0"/>
          </a:p>
        </p:txBody>
      </p:sp>
      <p:sp>
        <p:nvSpPr>
          <p:cNvPr id="13" name="Text 9"/>
          <p:cNvSpPr/>
          <p:nvPr/>
        </p:nvSpPr>
        <p:spPr>
          <a:xfrm>
            <a:off x="5439132" y="3934420"/>
            <a:ext cx="3752017" cy="360045"/>
          </a:xfrm>
          <a:prstGeom prst="rect">
            <a:avLst/>
          </a:prstGeom>
          <a:noFill/>
          <a:ln/>
        </p:spPr>
        <p:txBody>
          <a:bodyPr wrap="non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ERD &amp; Dashboard Design</a:t>
            </a:r>
            <a:endParaRPr lang="en-US" sz="1750" dirty="0"/>
          </a:p>
        </p:txBody>
      </p:sp>
      <p:sp>
        <p:nvSpPr>
          <p:cNvPr id="14" name="Shape 10"/>
          <p:cNvSpPr/>
          <p:nvPr/>
        </p:nvSpPr>
        <p:spPr>
          <a:xfrm>
            <a:off x="9640967" y="2343983"/>
            <a:ext cx="4201835" cy="2535436"/>
          </a:xfrm>
          <a:prstGeom prst="roundRect">
            <a:avLst>
              <a:gd name="adj" fmla="val 1331"/>
            </a:avLst>
          </a:prstGeom>
          <a:solidFill>
            <a:srgbClr val="2B2952"/>
          </a:solidFill>
          <a:ln/>
        </p:spPr>
      </p:sp>
      <p:sp>
        <p:nvSpPr>
          <p:cNvPr id="15" name="Shape 11"/>
          <p:cNvSpPr/>
          <p:nvPr/>
        </p:nvSpPr>
        <p:spPr>
          <a:xfrm>
            <a:off x="9865876" y="2568893"/>
            <a:ext cx="674965" cy="674965"/>
          </a:xfrm>
          <a:prstGeom prst="roundRect">
            <a:avLst>
              <a:gd name="adj" fmla="val 13546014"/>
            </a:avLst>
          </a:prstGeom>
          <a:solidFill>
            <a:srgbClr val="8061FF"/>
          </a:solidFill>
          <a:ln/>
        </p:spPr>
      </p:sp>
      <p:pic>
        <p:nvPicPr>
          <p:cNvPr id="16" name="Image 2"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10051494" y="2754511"/>
            <a:ext cx="303728" cy="303728"/>
          </a:xfrm>
          <a:prstGeom prst="rect">
            <a:avLst/>
          </a:prstGeom>
        </p:spPr>
      </p:pic>
      <p:sp>
        <p:nvSpPr>
          <p:cNvPr id="17" name="Text 12"/>
          <p:cNvSpPr/>
          <p:nvPr/>
        </p:nvSpPr>
        <p:spPr>
          <a:xfrm>
            <a:off x="9865876" y="3468767"/>
            <a:ext cx="2647117" cy="330756"/>
          </a:xfrm>
          <a:prstGeom prst="rect">
            <a:avLst/>
          </a:prstGeom>
          <a:noFill/>
          <a:ln/>
        </p:spPr>
        <p:txBody>
          <a:bodyPr wrap="none" lIns="0" tIns="0" rIns="0" bIns="0" rtlCol="0" anchor="t"/>
          <a:lstStyle/>
          <a:p>
            <a:pPr marL="0" indent="0" algn="l">
              <a:lnSpc>
                <a:spcPts val="2600"/>
              </a:lnSpc>
              <a:buNone/>
            </a:pPr>
            <a:r>
              <a:rPr lang="en-US" sz="2050" b="1" dirty="0">
                <a:solidFill>
                  <a:srgbClr val="D9E1FF"/>
                </a:solidFill>
                <a:latin typeface="Syne Bold" pitchFamily="34" charset="0"/>
                <a:ea typeface="Syne Bold" pitchFamily="34" charset="-122"/>
                <a:cs typeface="Syne Bold" pitchFamily="34" charset="-120"/>
              </a:rPr>
              <a:t>Nora Mohamed</a:t>
            </a:r>
            <a:endParaRPr lang="en-US" sz="2050" dirty="0"/>
          </a:p>
        </p:txBody>
      </p:sp>
      <p:sp>
        <p:nvSpPr>
          <p:cNvPr id="18" name="Text 13"/>
          <p:cNvSpPr/>
          <p:nvPr/>
        </p:nvSpPr>
        <p:spPr>
          <a:xfrm>
            <a:off x="9865876" y="3934420"/>
            <a:ext cx="3752017" cy="720090"/>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Machine Learning &amp; Database Management</a:t>
            </a:r>
            <a:endParaRPr lang="en-US" sz="1750" dirty="0"/>
          </a:p>
        </p:txBody>
      </p:sp>
      <p:sp>
        <p:nvSpPr>
          <p:cNvPr id="19" name="Shape 14"/>
          <p:cNvSpPr/>
          <p:nvPr/>
        </p:nvSpPr>
        <p:spPr>
          <a:xfrm>
            <a:off x="787479" y="5104328"/>
            <a:ext cx="6415207" cy="2506147"/>
          </a:xfrm>
          <a:prstGeom prst="roundRect">
            <a:avLst>
              <a:gd name="adj" fmla="val 1347"/>
            </a:avLst>
          </a:prstGeom>
          <a:solidFill>
            <a:srgbClr val="2B2952"/>
          </a:solidFill>
          <a:ln/>
        </p:spPr>
      </p:sp>
      <p:sp>
        <p:nvSpPr>
          <p:cNvPr id="20" name="Shape 15"/>
          <p:cNvSpPr/>
          <p:nvPr/>
        </p:nvSpPr>
        <p:spPr>
          <a:xfrm>
            <a:off x="1012388" y="5329238"/>
            <a:ext cx="674965" cy="674965"/>
          </a:xfrm>
          <a:prstGeom prst="roundRect">
            <a:avLst>
              <a:gd name="adj" fmla="val 13546014"/>
            </a:avLst>
          </a:prstGeom>
          <a:solidFill>
            <a:srgbClr val="8061FF"/>
          </a:solidFill>
          <a:ln/>
        </p:spPr>
      </p:sp>
      <p:pic>
        <p:nvPicPr>
          <p:cNvPr id="21" name="Image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98007" y="5514856"/>
            <a:ext cx="303728" cy="303728"/>
          </a:xfrm>
          <a:prstGeom prst="rect">
            <a:avLst/>
          </a:prstGeom>
        </p:spPr>
      </p:pic>
      <p:sp>
        <p:nvSpPr>
          <p:cNvPr id="22" name="Text 16"/>
          <p:cNvSpPr/>
          <p:nvPr/>
        </p:nvSpPr>
        <p:spPr>
          <a:xfrm>
            <a:off x="1012388" y="6229112"/>
            <a:ext cx="5965388" cy="661511"/>
          </a:xfrm>
          <a:prstGeom prst="rect">
            <a:avLst/>
          </a:prstGeom>
          <a:noFill/>
          <a:ln/>
        </p:spPr>
        <p:txBody>
          <a:bodyPr wrap="square" lIns="0" tIns="0" rIns="0" bIns="0" rtlCol="0" anchor="t"/>
          <a:lstStyle/>
          <a:p>
            <a:pPr marL="0" indent="0" algn="l">
              <a:lnSpc>
                <a:spcPts val="2600"/>
              </a:lnSpc>
              <a:buNone/>
            </a:pPr>
            <a:r>
              <a:rPr lang="en-US" sz="2050" b="1" dirty="0">
                <a:solidFill>
                  <a:srgbClr val="D9E1FF"/>
                </a:solidFill>
                <a:latin typeface="Syne Bold" pitchFamily="34" charset="0"/>
                <a:ea typeface="Syne Bold" pitchFamily="34" charset="-122"/>
                <a:cs typeface="Syne Bold" pitchFamily="34" charset="-120"/>
              </a:rPr>
              <a:t>Mohammed Eslam Mohammed &amp; Hamza Yasser Mohamed</a:t>
            </a:r>
            <a:endParaRPr lang="en-US" sz="2050" dirty="0"/>
          </a:p>
        </p:txBody>
      </p:sp>
      <p:sp>
        <p:nvSpPr>
          <p:cNvPr id="23" name="Text 17"/>
          <p:cNvSpPr/>
          <p:nvPr/>
        </p:nvSpPr>
        <p:spPr>
          <a:xfrm>
            <a:off x="1012388" y="7025521"/>
            <a:ext cx="5965388" cy="360045"/>
          </a:xfrm>
          <a:prstGeom prst="rect">
            <a:avLst/>
          </a:prstGeom>
          <a:noFill/>
          <a:ln/>
        </p:spPr>
        <p:txBody>
          <a:bodyPr wrap="non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Data Warehouse Development</a:t>
            </a:r>
            <a:endParaRPr lang="en-US" sz="1750" dirty="0"/>
          </a:p>
        </p:txBody>
      </p:sp>
      <p:sp>
        <p:nvSpPr>
          <p:cNvPr id="24" name="Shape 18"/>
          <p:cNvSpPr/>
          <p:nvPr/>
        </p:nvSpPr>
        <p:spPr>
          <a:xfrm>
            <a:off x="7427595" y="5104328"/>
            <a:ext cx="6415207" cy="2506147"/>
          </a:xfrm>
          <a:prstGeom prst="roundRect">
            <a:avLst>
              <a:gd name="adj" fmla="val 1347"/>
            </a:avLst>
          </a:prstGeom>
          <a:solidFill>
            <a:srgbClr val="2B2952"/>
          </a:solidFill>
          <a:ln/>
        </p:spPr>
      </p:sp>
      <p:sp>
        <p:nvSpPr>
          <p:cNvPr id="25" name="Shape 19"/>
          <p:cNvSpPr/>
          <p:nvPr/>
        </p:nvSpPr>
        <p:spPr>
          <a:xfrm>
            <a:off x="7652504" y="5329238"/>
            <a:ext cx="674965" cy="674965"/>
          </a:xfrm>
          <a:prstGeom prst="roundRect">
            <a:avLst>
              <a:gd name="adj" fmla="val 13546014"/>
            </a:avLst>
          </a:prstGeom>
          <a:solidFill>
            <a:srgbClr val="8061FF"/>
          </a:solidFill>
          <a:ln/>
        </p:spPr>
      </p:sp>
      <p:pic>
        <p:nvPicPr>
          <p:cNvPr id="26" name="Image 4"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38123" y="5514856"/>
            <a:ext cx="303728" cy="303728"/>
          </a:xfrm>
          <a:prstGeom prst="rect">
            <a:avLst/>
          </a:prstGeom>
        </p:spPr>
      </p:pic>
      <p:sp>
        <p:nvSpPr>
          <p:cNvPr id="27" name="Text 20"/>
          <p:cNvSpPr/>
          <p:nvPr/>
        </p:nvSpPr>
        <p:spPr>
          <a:xfrm>
            <a:off x="7652504" y="6229112"/>
            <a:ext cx="2647117" cy="330756"/>
          </a:xfrm>
          <a:prstGeom prst="rect">
            <a:avLst/>
          </a:prstGeom>
          <a:noFill/>
          <a:ln/>
        </p:spPr>
        <p:txBody>
          <a:bodyPr wrap="none" lIns="0" tIns="0" rIns="0" bIns="0" rtlCol="0" anchor="t"/>
          <a:lstStyle/>
          <a:p>
            <a:pPr marL="0" indent="0" algn="l">
              <a:lnSpc>
                <a:spcPts val="2600"/>
              </a:lnSpc>
              <a:buNone/>
            </a:pPr>
            <a:r>
              <a:rPr lang="en-US" sz="2050" b="1" dirty="0">
                <a:solidFill>
                  <a:srgbClr val="D9E1FF"/>
                </a:solidFill>
                <a:latin typeface="Syne Bold" pitchFamily="34" charset="0"/>
                <a:ea typeface="Syne Bold" pitchFamily="34" charset="-122"/>
                <a:cs typeface="Syne Bold" pitchFamily="34" charset="-120"/>
              </a:rPr>
              <a:t>Abdulrahman Eid</a:t>
            </a:r>
            <a:endParaRPr lang="en-US" sz="2050" dirty="0"/>
          </a:p>
        </p:txBody>
      </p:sp>
      <p:sp>
        <p:nvSpPr>
          <p:cNvPr id="28" name="Text 21"/>
          <p:cNvSpPr/>
          <p:nvPr/>
        </p:nvSpPr>
        <p:spPr>
          <a:xfrm>
            <a:off x="7652504" y="6694765"/>
            <a:ext cx="5965388" cy="360045"/>
          </a:xfrm>
          <a:prstGeom prst="rect">
            <a:avLst/>
          </a:prstGeom>
          <a:noFill/>
          <a:ln/>
        </p:spPr>
        <p:txBody>
          <a:bodyPr wrap="non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Data Lake Implementation</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37724" y="1247537"/>
            <a:ext cx="12404288"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Programming Languages &amp; Frameworks</a:t>
            </a:r>
            <a:endParaRPr lang="en-US" sz="4400" dirty="0"/>
          </a:p>
        </p:txBody>
      </p:sp>
      <p:sp>
        <p:nvSpPr>
          <p:cNvPr id="3" name="Text 1"/>
          <p:cNvSpPr/>
          <p:nvPr/>
        </p:nvSpPr>
        <p:spPr>
          <a:xfrm>
            <a:off x="837724" y="2310527"/>
            <a:ext cx="12954952" cy="383024"/>
          </a:xfrm>
          <a:prstGeom prst="rect">
            <a:avLst/>
          </a:prstGeom>
          <a:noFill/>
          <a:ln/>
        </p:spPr>
        <p:txBody>
          <a:bodyPr wrap="none" lIns="0" tIns="0" rIns="0" bIns="0" rtlCol="0" anchor="t"/>
          <a:lstStyle/>
          <a:p>
            <a:pPr marL="0" indent="0" algn="l">
              <a:lnSpc>
                <a:spcPts val="3000"/>
              </a:lnSpc>
              <a:buNone/>
            </a:pPr>
            <a:endParaRPr lang="en-US" sz="1850" dirty="0"/>
          </a:p>
        </p:txBody>
      </p:sp>
      <p:pic>
        <p:nvPicPr>
          <p:cNvPr id="4"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724" y="2962751"/>
            <a:ext cx="598408" cy="598408"/>
          </a:xfrm>
          <a:prstGeom prst="rect">
            <a:avLst/>
          </a:prstGeom>
        </p:spPr>
      </p:pic>
      <p:sp>
        <p:nvSpPr>
          <p:cNvPr id="5" name="Text 2"/>
          <p:cNvSpPr/>
          <p:nvPr/>
        </p:nvSpPr>
        <p:spPr>
          <a:xfrm>
            <a:off x="1735336" y="3104793"/>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Python</a:t>
            </a:r>
            <a:endParaRPr lang="en-US" sz="2200" dirty="0"/>
          </a:p>
        </p:txBody>
      </p:sp>
      <p:sp>
        <p:nvSpPr>
          <p:cNvPr id="6" name="Text 3"/>
          <p:cNvSpPr/>
          <p:nvPr/>
        </p:nvSpPr>
        <p:spPr>
          <a:xfrm>
            <a:off x="1735336" y="3600331"/>
            <a:ext cx="543020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For data cleaning, analysis, and scripting.</a:t>
            </a:r>
            <a:endParaRPr lang="en-US" sz="1850" dirty="0"/>
          </a:p>
        </p:txBody>
      </p:sp>
      <p:pic>
        <p:nvPicPr>
          <p:cNvPr id="7" name="Image 1" descr="preencoded.png"/>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464743" y="2962751"/>
            <a:ext cx="598408" cy="598408"/>
          </a:xfrm>
          <a:prstGeom prst="rect">
            <a:avLst/>
          </a:prstGeom>
        </p:spPr>
      </p:pic>
      <p:sp>
        <p:nvSpPr>
          <p:cNvPr id="8" name="Text 4"/>
          <p:cNvSpPr/>
          <p:nvPr/>
        </p:nvSpPr>
        <p:spPr>
          <a:xfrm>
            <a:off x="8362355" y="3104793"/>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SQL Server</a:t>
            </a:r>
            <a:endParaRPr lang="en-US" sz="2200" dirty="0"/>
          </a:p>
        </p:txBody>
      </p:sp>
      <p:sp>
        <p:nvSpPr>
          <p:cNvPr id="9" name="Text 5"/>
          <p:cNvSpPr/>
          <p:nvPr/>
        </p:nvSpPr>
        <p:spPr>
          <a:xfrm>
            <a:off x="8362355" y="3600331"/>
            <a:ext cx="5430322"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For database management and SSIS ETL.</a:t>
            </a:r>
            <a:endParaRPr lang="en-US" sz="1850" dirty="0"/>
          </a:p>
        </p:txBody>
      </p:sp>
      <p:pic>
        <p:nvPicPr>
          <p:cNvPr id="10" name="Image 2" descr="preencoded.png"/>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837724" y="4462105"/>
            <a:ext cx="598408" cy="598408"/>
          </a:xfrm>
          <a:prstGeom prst="rect">
            <a:avLst/>
          </a:prstGeom>
        </p:spPr>
      </p:pic>
      <p:sp>
        <p:nvSpPr>
          <p:cNvPr id="11" name="Text 6"/>
          <p:cNvSpPr/>
          <p:nvPr/>
        </p:nvSpPr>
        <p:spPr>
          <a:xfrm>
            <a:off x="1735336" y="460414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Jupyter Notebook</a:t>
            </a:r>
            <a:endParaRPr lang="en-US" sz="2200" dirty="0"/>
          </a:p>
        </p:txBody>
      </p:sp>
      <p:sp>
        <p:nvSpPr>
          <p:cNvPr id="12" name="Text 7"/>
          <p:cNvSpPr/>
          <p:nvPr/>
        </p:nvSpPr>
        <p:spPr>
          <a:xfrm>
            <a:off x="1735336" y="5099685"/>
            <a:ext cx="543020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For interactive data exploration and cleaning.</a:t>
            </a:r>
            <a:endParaRPr lang="en-US" sz="1850" dirty="0"/>
          </a:p>
        </p:txBody>
      </p:sp>
      <p:pic>
        <p:nvPicPr>
          <p:cNvPr id="13" name="Image 3" descr="preencoded.png"/>
          <p:cNvPicPr>
            <a:picLocks noChangeAspect="1"/>
          </p:cNvPicPr>
          <p:nvPr/>
        </p:nvPicPr>
        <p:blipFill>
          <a:blip r:embed="rId3">
            <a:extLst>
              <a:ext uri="{96DAC541-7B7A-43D3-8B79-37D633B846F1}">
                <asvg:svgBlip xmlns:asvg="http://schemas.microsoft.com/office/drawing/2016/SVG/main" r:embed="rId7"/>
              </a:ext>
            </a:extLst>
          </a:blip>
          <a:stretch>
            <a:fillRect/>
          </a:stretch>
        </p:blipFill>
        <p:spPr>
          <a:xfrm>
            <a:off x="7464743" y="4462105"/>
            <a:ext cx="598408" cy="598408"/>
          </a:xfrm>
          <a:prstGeom prst="rect">
            <a:avLst/>
          </a:prstGeom>
        </p:spPr>
      </p:pic>
      <p:sp>
        <p:nvSpPr>
          <p:cNvPr id="14" name="Text 8"/>
          <p:cNvSpPr/>
          <p:nvPr/>
        </p:nvSpPr>
        <p:spPr>
          <a:xfrm>
            <a:off x="8362355" y="4604147"/>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Power BI Tool</a:t>
            </a:r>
            <a:endParaRPr lang="en-US" sz="2200" dirty="0"/>
          </a:p>
        </p:txBody>
      </p:sp>
      <p:sp>
        <p:nvSpPr>
          <p:cNvPr id="15" name="Text 9"/>
          <p:cNvSpPr/>
          <p:nvPr/>
        </p:nvSpPr>
        <p:spPr>
          <a:xfrm>
            <a:off x="8362355" y="5099685"/>
            <a:ext cx="5430322"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For interactive dashboards and reporting.</a:t>
            </a:r>
            <a:endParaRPr lang="en-US" sz="1850" dirty="0"/>
          </a:p>
        </p:txBody>
      </p:sp>
      <p:pic>
        <p:nvPicPr>
          <p:cNvPr id="16" name="Image 4" descr="preencoded.png"/>
          <p:cNvPicPr>
            <a:picLocks noChangeAspect="1"/>
          </p:cNvPicPr>
          <p:nvPr/>
        </p:nvPicPr>
        <p:blipFill>
          <a:blip r:embed="rId3">
            <a:extLst>
              <a:ext uri="{96DAC541-7B7A-43D3-8B79-37D633B846F1}">
                <asvg:svgBlip xmlns:asvg="http://schemas.microsoft.com/office/drawing/2016/SVG/main" r:embed="rId8"/>
              </a:ext>
            </a:extLst>
          </a:blip>
          <a:stretch>
            <a:fillRect/>
          </a:stretch>
        </p:blipFill>
        <p:spPr>
          <a:xfrm>
            <a:off x="837724" y="5961459"/>
            <a:ext cx="598408" cy="598408"/>
          </a:xfrm>
          <a:prstGeom prst="rect">
            <a:avLst/>
          </a:prstGeom>
        </p:spPr>
      </p:pic>
      <p:sp>
        <p:nvSpPr>
          <p:cNvPr id="17" name="Text 10"/>
          <p:cNvSpPr/>
          <p:nvPr/>
        </p:nvSpPr>
        <p:spPr>
          <a:xfrm>
            <a:off x="1735336" y="6103501"/>
            <a:ext cx="2816185" cy="351949"/>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SSIS</a:t>
            </a:r>
            <a:endParaRPr lang="en-US" sz="2200" dirty="0"/>
          </a:p>
        </p:txBody>
      </p:sp>
      <p:sp>
        <p:nvSpPr>
          <p:cNvPr id="18" name="Text 11"/>
          <p:cNvSpPr/>
          <p:nvPr/>
        </p:nvSpPr>
        <p:spPr>
          <a:xfrm>
            <a:off x="1735336" y="6599039"/>
            <a:ext cx="5430203" cy="383024"/>
          </a:xfrm>
          <a:prstGeom prst="rect">
            <a:avLst/>
          </a:prstGeom>
          <a:noFill/>
          <a:ln/>
        </p:spPr>
        <p:txBody>
          <a:bodyPr wrap="non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For ETL Pipeline</a:t>
            </a:r>
            <a:endParaRPr lang="en-US" sz="18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49962" y="510659"/>
            <a:ext cx="4369951" cy="546140"/>
          </a:xfrm>
          <a:prstGeom prst="rect">
            <a:avLst/>
          </a:prstGeom>
          <a:noFill/>
          <a:ln/>
        </p:spPr>
        <p:txBody>
          <a:bodyPr wrap="none" lIns="0" tIns="0" rIns="0" bIns="0" rtlCol="0" anchor="t"/>
          <a:lstStyle/>
          <a:p>
            <a:pPr marL="0" indent="0" algn="l">
              <a:lnSpc>
                <a:spcPts val="4300"/>
              </a:lnSpc>
              <a:buNone/>
            </a:pPr>
            <a:r>
              <a:rPr lang="en-US" sz="3400" b="1" dirty="0">
                <a:solidFill>
                  <a:srgbClr val="FFFFFF"/>
                </a:solidFill>
                <a:latin typeface="Syne Bold" pitchFamily="34" charset="0"/>
                <a:ea typeface="Syne Bold" pitchFamily="34" charset="-122"/>
                <a:cs typeface="Syne Bold" pitchFamily="34" charset="-120"/>
              </a:rPr>
              <a:t>Thank You!</a:t>
            </a:r>
            <a:endParaRPr lang="en-US" sz="3400" dirty="0"/>
          </a:p>
        </p:txBody>
      </p:sp>
      <p:sp>
        <p:nvSpPr>
          <p:cNvPr id="3" name="Text 1"/>
          <p:cNvSpPr/>
          <p:nvPr/>
        </p:nvSpPr>
        <p:spPr>
          <a:xfrm>
            <a:off x="649962" y="1335286"/>
            <a:ext cx="13330476" cy="297180"/>
          </a:xfrm>
          <a:prstGeom prst="rect">
            <a:avLst/>
          </a:prstGeom>
          <a:noFill/>
          <a:ln/>
        </p:spPr>
        <p:txBody>
          <a:bodyPr wrap="none" lIns="0" tIns="0" rIns="0" bIns="0" rtlCol="0" anchor="t"/>
          <a:lstStyle/>
          <a:p>
            <a:pPr marL="0" indent="0" algn="l">
              <a:lnSpc>
                <a:spcPts val="2300"/>
              </a:lnSpc>
              <a:buNone/>
            </a:pPr>
            <a:r>
              <a:rPr lang="en-US" sz="1450" dirty="0">
                <a:solidFill>
                  <a:srgbClr val="D9E1FF"/>
                </a:solidFill>
                <a:latin typeface="Arimo" pitchFamily="34" charset="0"/>
                <a:ea typeface="Arimo" pitchFamily="34" charset="-122"/>
                <a:cs typeface="Arimo" pitchFamily="34" charset="-120"/>
              </a:rPr>
              <a:t>We appreciate your time and attention. Please feel free to ask any questions.</a:t>
            </a:r>
            <a:endParaRPr lang="en-US" sz="1450" dirty="0"/>
          </a:p>
        </p:txBody>
      </p:sp>
      <p:sp>
        <p:nvSpPr>
          <p:cNvPr id="4" name="Text 2"/>
          <p:cNvSpPr/>
          <p:nvPr/>
        </p:nvSpPr>
        <p:spPr>
          <a:xfrm>
            <a:off x="649962" y="2026920"/>
            <a:ext cx="2184916" cy="273010"/>
          </a:xfrm>
          <a:prstGeom prst="rect">
            <a:avLst/>
          </a:prstGeom>
          <a:noFill/>
          <a:ln/>
        </p:spPr>
        <p:txBody>
          <a:bodyPr wrap="none" lIns="0" tIns="0" rIns="0" bIns="0" rtlCol="0" anchor="t"/>
          <a:lstStyle/>
          <a:p>
            <a:pPr marL="0" indent="0" algn="l">
              <a:lnSpc>
                <a:spcPts val="2150"/>
              </a:lnSpc>
              <a:buNone/>
            </a:pPr>
            <a:endParaRPr lang="en-US" sz="1700" dirty="0"/>
          </a:p>
        </p:txBody>
      </p:sp>
      <p:pic>
        <p:nvPicPr>
          <p:cNvPr id="5" name="Image 0" descr="preencoded.png"/>
          <p:cNvPicPr>
            <a:picLocks noChangeAspect="1"/>
          </p:cNvPicPr>
          <p:nvPr/>
        </p:nvPicPr>
        <p:blipFill>
          <a:blip r:embed="rId3"/>
          <a:stretch>
            <a:fillRect/>
          </a:stretch>
        </p:blipFill>
        <p:spPr>
          <a:xfrm>
            <a:off x="7456799" y="1228334"/>
            <a:ext cx="6438662" cy="643866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4618" y="856298"/>
            <a:ext cx="5073134" cy="634127"/>
          </a:xfrm>
          <a:prstGeom prst="rect">
            <a:avLst/>
          </a:prstGeom>
          <a:noFill/>
          <a:ln/>
        </p:spPr>
        <p:txBody>
          <a:bodyPr wrap="none" lIns="0" tIns="0" rIns="0" bIns="0" rtlCol="0" anchor="t"/>
          <a:lstStyle/>
          <a:p>
            <a:pPr marL="0" indent="0" algn="l">
              <a:lnSpc>
                <a:spcPts val="4950"/>
              </a:lnSpc>
              <a:buNone/>
            </a:pPr>
            <a:r>
              <a:rPr lang="en-US" sz="3950" b="1" dirty="0">
                <a:solidFill>
                  <a:srgbClr val="FFFFFF"/>
                </a:solidFill>
                <a:latin typeface="Syne Bold" pitchFamily="34" charset="0"/>
                <a:ea typeface="Syne Bold" pitchFamily="34" charset="-122"/>
                <a:cs typeface="Syne Bold" pitchFamily="34" charset="-120"/>
              </a:rPr>
              <a:t>Project Idea: </a:t>
            </a:r>
            <a:endParaRPr lang="en-US" sz="3950" dirty="0"/>
          </a:p>
        </p:txBody>
      </p:sp>
      <p:sp>
        <p:nvSpPr>
          <p:cNvPr id="3" name="Text 1"/>
          <p:cNvSpPr/>
          <p:nvPr/>
        </p:nvSpPr>
        <p:spPr>
          <a:xfrm>
            <a:off x="754618" y="1813798"/>
            <a:ext cx="13121164" cy="1034772"/>
          </a:xfrm>
          <a:prstGeom prst="rect">
            <a:avLst/>
          </a:prstGeom>
          <a:noFill/>
          <a:ln/>
        </p:spPr>
        <p:txBody>
          <a:bodyPr wrap="square" lIns="0" tIns="0" rIns="0" bIns="0" rtlCol="0" anchor="t"/>
          <a:lstStyle/>
          <a:p>
            <a:pPr marL="0" indent="0" algn="l">
              <a:lnSpc>
                <a:spcPts val="2700"/>
              </a:lnSpc>
              <a:buNone/>
            </a:pPr>
            <a:r>
              <a:rPr lang="en-US" sz="1650" dirty="0">
                <a:solidFill>
                  <a:srgbClr val="D9E1FF"/>
                </a:solidFill>
                <a:latin typeface="Arimo" pitchFamily="34" charset="0"/>
                <a:ea typeface="Arimo" pitchFamily="34" charset="-122"/>
                <a:cs typeface="Arimo" pitchFamily="34" charset="-120"/>
              </a:rPr>
              <a:t>This project aims to develop a comprehensive data engineering and analytics system to manage, analyze, and predict student academic performance. It integrates data from multiple sources such as grades, attendance, engagement, and socio-economic factors into a centralized Data Warehouse.</a:t>
            </a:r>
            <a:endParaRPr lang="en-US" sz="1650" dirty="0"/>
          </a:p>
        </p:txBody>
      </p:sp>
      <p:sp>
        <p:nvSpPr>
          <p:cNvPr id="4" name="Shape 2"/>
          <p:cNvSpPr/>
          <p:nvPr/>
        </p:nvSpPr>
        <p:spPr>
          <a:xfrm>
            <a:off x="754618" y="3091101"/>
            <a:ext cx="4230053" cy="1912025"/>
          </a:xfrm>
          <a:prstGeom prst="roundRect">
            <a:avLst>
              <a:gd name="adj" fmla="val 27064"/>
            </a:avLst>
          </a:prstGeom>
          <a:solidFill>
            <a:srgbClr val="2B2952"/>
          </a:solidFill>
          <a:ln/>
        </p:spPr>
      </p:sp>
      <p:sp>
        <p:nvSpPr>
          <p:cNvPr id="5" name="Text 3"/>
          <p:cNvSpPr/>
          <p:nvPr/>
        </p:nvSpPr>
        <p:spPr>
          <a:xfrm>
            <a:off x="1077873" y="3306604"/>
            <a:ext cx="3583543" cy="316944"/>
          </a:xfrm>
          <a:prstGeom prst="rect">
            <a:avLst/>
          </a:prstGeom>
          <a:noFill/>
          <a:ln/>
        </p:spPr>
        <p:txBody>
          <a:bodyPr wrap="none" lIns="0" tIns="0" rIns="0" bIns="0" rtlCol="0" anchor="t"/>
          <a:lstStyle/>
          <a:p>
            <a:pPr marL="0" indent="0" algn="ctr">
              <a:lnSpc>
                <a:spcPts val="2450"/>
              </a:lnSpc>
              <a:buNone/>
            </a:pPr>
            <a:r>
              <a:rPr lang="en-US" sz="1950" b="1" dirty="0">
                <a:solidFill>
                  <a:srgbClr val="D9E1FF"/>
                </a:solidFill>
                <a:latin typeface="Syne Bold" pitchFamily="34" charset="0"/>
                <a:ea typeface="Syne Bold" pitchFamily="34" charset="-122"/>
                <a:cs typeface="Syne Bold" pitchFamily="34" charset="-120"/>
              </a:rPr>
              <a:t>Data Collection &amp; Storage</a:t>
            </a:r>
            <a:endParaRPr lang="en-US" sz="1950" dirty="0"/>
          </a:p>
        </p:txBody>
      </p:sp>
      <p:sp>
        <p:nvSpPr>
          <p:cNvPr id="6" name="Text 4"/>
          <p:cNvSpPr/>
          <p:nvPr/>
        </p:nvSpPr>
        <p:spPr>
          <a:xfrm>
            <a:off x="970121" y="3752850"/>
            <a:ext cx="3799046" cy="1034772"/>
          </a:xfrm>
          <a:prstGeom prst="rect">
            <a:avLst/>
          </a:prstGeom>
          <a:noFill/>
          <a:ln/>
        </p:spPr>
        <p:txBody>
          <a:bodyPr wrap="square" lIns="0" tIns="0" rIns="0" bIns="0" rtlCol="0" anchor="t"/>
          <a:lstStyle/>
          <a:p>
            <a:pPr marL="0" indent="0" algn="ctr">
              <a:lnSpc>
                <a:spcPts val="2700"/>
              </a:lnSpc>
              <a:buNone/>
            </a:pPr>
            <a:r>
              <a:rPr lang="en-US" sz="1650" dirty="0">
                <a:solidFill>
                  <a:srgbClr val="D9E1FF"/>
                </a:solidFill>
                <a:latin typeface="Arimo" pitchFamily="34" charset="0"/>
                <a:ea typeface="Arimo" pitchFamily="34" charset="-122"/>
                <a:cs typeface="Arimo" pitchFamily="34" charset="-120"/>
              </a:rPr>
              <a:t>Efficient data collection, cleaning, and storage using Python and ETL tools like SSIS.</a:t>
            </a:r>
            <a:endParaRPr lang="en-US" sz="1650" dirty="0"/>
          </a:p>
        </p:txBody>
      </p:sp>
      <p:sp>
        <p:nvSpPr>
          <p:cNvPr id="7" name="Shape 5"/>
          <p:cNvSpPr/>
          <p:nvPr/>
        </p:nvSpPr>
        <p:spPr>
          <a:xfrm>
            <a:off x="5200174" y="3091101"/>
            <a:ext cx="4230053" cy="1912025"/>
          </a:xfrm>
          <a:prstGeom prst="roundRect">
            <a:avLst>
              <a:gd name="adj" fmla="val 27064"/>
            </a:avLst>
          </a:prstGeom>
          <a:solidFill>
            <a:srgbClr val="2B2952"/>
          </a:solidFill>
          <a:ln/>
        </p:spPr>
      </p:sp>
      <p:sp>
        <p:nvSpPr>
          <p:cNvPr id="8" name="Text 6"/>
          <p:cNvSpPr/>
          <p:nvPr/>
        </p:nvSpPr>
        <p:spPr>
          <a:xfrm>
            <a:off x="5983962" y="3306604"/>
            <a:ext cx="2662357" cy="316944"/>
          </a:xfrm>
          <a:prstGeom prst="rect">
            <a:avLst/>
          </a:prstGeom>
          <a:noFill/>
          <a:ln/>
        </p:spPr>
        <p:txBody>
          <a:bodyPr wrap="none" lIns="0" tIns="0" rIns="0" bIns="0" rtlCol="0" anchor="t"/>
          <a:lstStyle/>
          <a:p>
            <a:pPr marL="0" indent="0" algn="ctr">
              <a:lnSpc>
                <a:spcPts val="2450"/>
              </a:lnSpc>
              <a:buNone/>
            </a:pPr>
            <a:r>
              <a:rPr lang="en-US" sz="1950" b="1" dirty="0">
                <a:solidFill>
                  <a:srgbClr val="D9E1FF"/>
                </a:solidFill>
                <a:latin typeface="Syne Bold" pitchFamily="34" charset="0"/>
                <a:ea typeface="Syne Bold" pitchFamily="34" charset="-122"/>
                <a:cs typeface="Syne Bold" pitchFamily="34" charset="-120"/>
              </a:rPr>
              <a:t>Data Management</a:t>
            </a:r>
            <a:endParaRPr lang="en-US" sz="1950" dirty="0"/>
          </a:p>
        </p:txBody>
      </p:sp>
      <p:sp>
        <p:nvSpPr>
          <p:cNvPr id="9" name="Text 7"/>
          <p:cNvSpPr/>
          <p:nvPr/>
        </p:nvSpPr>
        <p:spPr>
          <a:xfrm>
            <a:off x="5415677" y="3752850"/>
            <a:ext cx="3799046" cy="1034772"/>
          </a:xfrm>
          <a:prstGeom prst="rect">
            <a:avLst/>
          </a:prstGeom>
          <a:noFill/>
          <a:ln/>
        </p:spPr>
        <p:txBody>
          <a:bodyPr wrap="square" lIns="0" tIns="0" rIns="0" bIns="0" rtlCol="0" anchor="t"/>
          <a:lstStyle/>
          <a:p>
            <a:pPr marL="0" indent="0" algn="ctr">
              <a:lnSpc>
                <a:spcPts val="2700"/>
              </a:lnSpc>
              <a:buNone/>
            </a:pPr>
            <a:r>
              <a:rPr lang="en-US" sz="1650" dirty="0">
                <a:solidFill>
                  <a:srgbClr val="D9E1FF"/>
                </a:solidFill>
                <a:latin typeface="Arimo" pitchFamily="34" charset="0"/>
                <a:ea typeface="Arimo" pitchFamily="34" charset="-122"/>
                <a:cs typeface="Arimo" pitchFamily="34" charset="-120"/>
              </a:rPr>
              <a:t>Structured data management with relational databases designed from ER diagrams.</a:t>
            </a:r>
            <a:endParaRPr lang="en-US" sz="1650" dirty="0"/>
          </a:p>
        </p:txBody>
      </p:sp>
      <p:sp>
        <p:nvSpPr>
          <p:cNvPr id="10" name="Shape 8"/>
          <p:cNvSpPr/>
          <p:nvPr/>
        </p:nvSpPr>
        <p:spPr>
          <a:xfrm>
            <a:off x="9645729" y="3091101"/>
            <a:ext cx="4230053" cy="1912025"/>
          </a:xfrm>
          <a:prstGeom prst="roundRect">
            <a:avLst>
              <a:gd name="adj" fmla="val 27064"/>
            </a:avLst>
          </a:prstGeom>
          <a:solidFill>
            <a:srgbClr val="2B2952"/>
          </a:solidFill>
          <a:ln/>
        </p:spPr>
      </p:sp>
      <p:sp>
        <p:nvSpPr>
          <p:cNvPr id="11" name="Text 9"/>
          <p:cNvSpPr/>
          <p:nvPr/>
        </p:nvSpPr>
        <p:spPr>
          <a:xfrm>
            <a:off x="10124956" y="3306604"/>
            <a:ext cx="3271480" cy="316944"/>
          </a:xfrm>
          <a:prstGeom prst="rect">
            <a:avLst/>
          </a:prstGeom>
          <a:noFill/>
          <a:ln/>
        </p:spPr>
        <p:txBody>
          <a:bodyPr wrap="none" lIns="0" tIns="0" rIns="0" bIns="0" rtlCol="0" anchor="t"/>
          <a:lstStyle/>
          <a:p>
            <a:pPr marL="0" indent="0" algn="ctr">
              <a:lnSpc>
                <a:spcPts val="2450"/>
              </a:lnSpc>
              <a:buNone/>
            </a:pPr>
            <a:r>
              <a:rPr lang="en-US" sz="1950" b="1" dirty="0">
                <a:solidFill>
                  <a:srgbClr val="D9E1FF"/>
                </a:solidFill>
                <a:latin typeface="Syne Bold" pitchFamily="34" charset="0"/>
                <a:ea typeface="Syne Bold" pitchFamily="34" charset="-122"/>
                <a:cs typeface="Syne Bold" pitchFamily="34" charset="-120"/>
              </a:rPr>
              <a:t>Interactive Dashboards</a:t>
            </a:r>
            <a:endParaRPr lang="en-US" sz="1950" dirty="0"/>
          </a:p>
        </p:txBody>
      </p:sp>
      <p:sp>
        <p:nvSpPr>
          <p:cNvPr id="12" name="Text 10"/>
          <p:cNvSpPr/>
          <p:nvPr/>
        </p:nvSpPr>
        <p:spPr>
          <a:xfrm>
            <a:off x="9861233" y="3752850"/>
            <a:ext cx="3799046" cy="689848"/>
          </a:xfrm>
          <a:prstGeom prst="rect">
            <a:avLst/>
          </a:prstGeom>
          <a:noFill/>
          <a:ln/>
        </p:spPr>
        <p:txBody>
          <a:bodyPr wrap="square" lIns="0" tIns="0" rIns="0" bIns="0" rtlCol="0" anchor="t"/>
          <a:lstStyle/>
          <a:p>
            <a:pPr marL="0" indent="0" algn="ctr">
              <a:lnSpc>
                <a:spcPts val="2700"/>
              </a:lnSpc>
              <a:buNone/>
            </a:pPr>
            <a:r>
              <a:rPr lang="en-US" sz="1650" dirty="0">
                <a:solidFill>
                  <a:srgbClr val="D9E1FF"/>
                </a:solidFill>
                <a:latin typeface="Arimo" pitchFamily="34" charset="0"/>
                <a:ea typeface="Arimo" pitchFamily="34" charset="-122"/>
                <a:cs typeface="Arimo" pitchFamily="34" charset="-120"/>
              </a:rPr>
              <a:t>Interactive dashboards to visualize student trends and behavior.</a:t>
            </a:r>
            <a:endParaRPr lang="en-US" sz="1650" dirty="0"/>
          </a:p>
        </p:txBody>
      </p:sp>
      <p:sp>
        <p:nvSpPr>
          <p:cNvPr id="13" name="Shape 11"/>
          <p:cNvSpPr/>
          <p:nvPr/>
        </p:nvSpPr>
        <p:spPr>
          <a:xfrm>
            <a:off x="754618" y="5218628"/>
            <a:ext cx="6452830" cy="1567101"/>
          </a:xfrm>
          <a:prstGeom prst="roundRect">
            <a:avLst>
              <a:gd name="adj" fmla="val 33021"/>
            </a:avLst>
          </a:prstGeom>
          <a:solidFill>
            <a:srgbClr val="2B2952"/>
          </a:solidFill>
          <a:ln/>
        </p:spPr>
      </p:sp>
      <p:sp>
        <p:nvSpPr>
          <p:cNvPr id="14" name="Text 12"/>
          <p:cNvSpPr/>
          <p:nvPr/>
        </p:nvSpPr>
        <p:spPr>
          <a:xfrm>
            <a:off x="2712720" y="5434132"/>
            <a:ext cx="2536508" cy="316944"/>
          </a:xfrm>
          <a:prstGeom prst="rect">
            <a:avLst/>
          </a:prstGeom>
          <a:noFill/>
          <a:ln/>
        </p:spPr>
        <p:txBody>
          <a:bodyPr wrap="none" lIns="0" tIns="0" rIns="0" bIns="0" rtlCol="0" anchor="t"/>
          <a:lstStyle/>
          <a:p>
            <a:pPr marL="0" indent="0" algn="ctr">
              <a:lnSpc>
                <a:spcPts val="2450"/>
              </a:lnSpc>
              <a:buNone/>
            </a:pPr>
            <a:r>
              <a:rPr lang="en-US" sz="1950" b="1" dirty="0">
                <a:solidFill>
                  <a:srgbClr val="D9E1FF"/>
                </a:solidFill>
                <a:latin typeface="Syne Bold" pitchFamily="34" charset="0"/>
                <a:ea typeface="Syne Bold" pitchFamily="34" charset="-122"/>
                <a:cs typeface="Syne Bold" pitchFamily="34" charset="-120"/>
              </a:rPr>
              <a:t>Predictive Models</a:t>
            </a:r>
            <a:endParaRPr lang="en-US" sz="1950" dirty="0"/>
          </a:p>
        </p:txBody>
      </p:sp>
      <p:sp>
        <p:nvSpPr>
          <p:cNvPr id="15" name="Text 13"/>
          <p:cNvSpPr/>
          <p:nvPr/>
        </p:nvSpPr>
        <p:spPr>
          <a:xfrm>
            <a:off x="970121" y="5880378"/>
            <a:ext cx="6021824" cy="689848"/>
          </a:xfrm>
          <a:prstGeom prst="rect">
            <a:avLst/>
          </a:prstGeom>
          <a:noFill/>
          <a:ln/>
        </p:spPr>
        <p:txBody>
          <a:bodyPr wrap="square" lIns="0" tIns="0" rIns="0" bIns="0" rtlCol="0" anchor="t"/>
          <a:lstStyle/>
          <a:p>
            <a:pPr marL="0" indent="0" algn="ctr">
              <a:lnSpc>
                <a:spcPts val="2700"/>
              </a:lnSpc>
              <a:buNone/>
            </a:pPr>
            <a:r>
              <a:rPr lang="en-US" sz="1650" dirty="0">
                <a:solidFill>
                  <a:srgbClr val="D9E1FF"/>
                </a:solidFill>
                <a:latin typeface="Arimo" pitchFamily="34" charset="0"/>
                <a:ea typeface="Arimo" pitchFamily="34" charset="-122"/>
                <a:cs typeface="Arimo" pitchFamily="34" charset="-120"/>
              </a:rPr>
              <a:t>Development of predictive machine learning models to identify students at risk and estimate academic outcomes like GPA.</a:t>
            </a:r>
            <a:endParaRPr lang="en-US" sz="1650" dirty="0"/>
          </a:p>
        </p:txBody>
      </p:sp>
      <p:sp>
        <p:nvSpPr>
          <p:cNvPr id="16" name="Shape 14"/>
          <p:cNvSpPr/>
          <p:nvPr/>
        </p:nvSpPr>
        <p:spPr>
          <a:xfrm>
            <a:off x="7422952" y="5218628"/>
            <a:ext cx="6452830" cy="1567101"/>
          </a:xfrm>
          <a:prstGeom prst="roundRect">
            <a:avLst>
              <a:gd name="adj" fmla="val 33021"/>
            </a:avLst>
          </a:prstGeom>
          <a:solidFill>
            <a:srgbClr val="2B2952"/>
          </a:solidFill>
          <a:ln/>
        </p:spPr>
      </p:sp>
      <p:sp>
        <p:nvSpPr>
          <p:cNvPr id="17" name="Text 15"/>
          <p:cNvSpPr/>
          <p:nvPr/>
        </p:nvSpPr>
        <p:spPr>
          <a:xfrm>
            <a:off x="9132451" y="5434132"/>
            <a:ext cx="3033712" cy="316944"/>
          </a:xfrm>
          <a:prstGeom prst="rect">
            <a:avLst/>
          </a:prstGeom>
          <a:noFill/>
          <a:ln/>
        </p:spPr>
        <p:txBody>
          <a:bodyPr wrap="none" lIns="0" tIns="0" rIns="0" bIns="0" rtlCol="0" anchor="t"/>
          <a:lstStyle/>
          <a:p>
            <a:pPr marL="0" indent="0" algn="ctr">
              <a:lnSpc>
                <a:spcPts val="2450"/>
              </a:lnSpc>
              <a:buNone/>
            </a:pPr>
            <a:r>
              <a:rPr lang="en-US" sz="1950" b="1" dirty="0">
                <a:solidFill>
                  <a:srgbClr val="D9E1FF"/>
                </a:solidFill>
                <a:latin typeface="Syne Bold" pitchFamily="34" charset="0"/>
                <a:ea typeface="Syne Bold" pitchFamily="34" charset="-122"/>
                <a:cs typeface="Syne Bold" pitchFamily="34" charset="-120"/>
              </a:rPr>
              <a:t>Modern Architectures</a:t>
            </a:r>
            <a:endParaRPr lang="en-US" sz="1950" dirty="0"/>
          </a:p>
        </p:txBody>
      </p:sp>
      <p:sp>
        <p:nvSpPr>
          <p:cNvPr id="18" name="Text 16"/>
          <p:cNvSpPr/>
          <p:nvPr/>
        </p:nvSpPr>
        <p:spPr>
          <a:xfrm>
            <a:off x="7638455" y="5880378"/>
            <a:ext cx="6021824" cy="689848"/>
          </a:xfrm>
          <a:prstGeom prst="rect">
            <a:avLst/>
          </a:prstGeom>
          <a:noFill/>
          <a:ln/>
        </p:spPr>
        <p:txBody>
          <a:bodyPr wrap="square" lIns="0" tIns="0" rIns="0" bIns="0" rtlCol="0" anchor="t"/>
          <a:lstStyle/>
          <a:p>
            <a:pPr marL="0" indent="0" algn="ctr">
              <a:lnSpc>
                <a:spcPts val="2700"/>
              </a:lnSpc>
              <a:buNone/>
            </a:pPr>
            <a:r>
              <a:rPr lang="en-US" sz="1650" dirty="0">
                <a:solidFill>
                  <a:srgbClr val="D9E1FF"/>
                </a:solidFill>
                <a:latin typeface="Arimo" pitchFamily="34" charset="0"/>
                <a:ea typeface="Arimo" pitchFamily="34" charset="-122"/>
                <a:cs typeface="Arimo" pitchFamily="34" charset="-120"/>
              </a:rPr>
              <a:t>Exploration and practice with modern data architectures like Data Lakes for flexible handling of raw data.</a:t>
            </a:r>
            <a:endParaRPr lang="en-US" sz="1650" dirty="0"/>
          </a:p>
        </p:txBody>
      </p:sp>
      <p:sp>
        <p:nvSpPr>
          <p:cNvPr id="19" name="Text 17"/>
          <p:cNvSpPr/>
          <p:nvPr/>
        </p:nvSpPr>
        <p:spPr>
          <a:xfrm>
            <a:off x="754618" y="7028259"/>
            <a:ext cx="13121164" cy="344924"/>
          </a:xfrm>
          <a:prstGeom prst="rect">
            <a:avLst/>
          </a:prstGeom>
          <a:noFill/>
          <a:ln/>
        </p:spPr>
        <p:txBody>
          <a:bodyPr wrap="none" lIns="0" tIns="0" rIns="0" bIns="0" rtlCol="0" anchor="t"/>
          <a:lstStyle/>
          <a:p>
            <a:pPr marL="0" indent="0" algn="l">
              <a:lnSpc>
                <a:spcPts val="2700"/>
              </a:lnSpc>
              <a:buNone/>
            </a:pPr>
            <a:r>
              <a:rPr lang="en-US" sz="1650" dirty="0">
                <a:solidFill>
                  <a:srgbClr val="D9E1FF"/>
                </a:solidFill>
                <a:latin typeface="Arimo" pitchFamily="34" charset="0"/>
                <a:ea typeface="Arimo" pitchFamily="34" charset="-122"/>
                <a:cs typeface="Arimo" pitchFamily="34" charset="-120"/>
              </a:rPr>
              <a:t>The system is designed to provide actionable insights to educators and decision-makers, supporting targeted improving student success.</a:t>
            </a:r>
            <a:endParaRPr lang="en-US" sz="16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0693" y="788313"/>
            <a:ext cx="5248513" cy="656034"/>
          </a:xfrm>
          <a:prstGeom prst="rect">
            <a:avLst/>
          </a:prstGeom>
          <a:noFill/>
          <a:ln/>
        </p:spPr>
        <p:txBody>
          <a:bodyPr wrap="none" lIns="0" tIns="0" rIns="0" bIns="0" rtlCol="0" anchor="t"/>
          <a:lstStyle/>
          <a:p>
            <a:pPr marL="0" indent="0" algn="l">
              <a:lnSpc>
                <a:spcPts val="5150"/>
              </a:lnSpc>
              <a:buNone/>
            </a:pPr>
            <a:r>
              <a:rPr lang="en-US" sz="4100" b="1" dirty="0">
                <a:solidFill>
                  <a:srgbClr val="FFFFFF"/>
                </a:solidFill>
                <a:latin typeface="Syne Bold" pitchFamily="34" charset="0"/>
                <a:ea typeface="Syne Bold" pitchFamily="34" charset="-122"/>
                <a:cs typeface="Syne Bold" pitchFamily="34" charset="-120"/>
              </a:rPr>
              <a:t>Data Flow : </a:t>
            </a:r>
            <a:endParaRPr lang="en-US" sz="4100" dirty="0"/>
          </a:p>
        </p:txBody>
      </p:sp>
      <p:sp>
        <p:nvSpPr>
          <p:cNvPr id="3" name="Shape 1"/>
          <p:cNvSpPr/>
          <p:nvPr/>
        </p:nvSpPr>
        <p:spPr>
          <a:xfrm>
            <a:off x="780693" y="2225040"/>
            <a:ext cx="4207669" cy="2671763"/>
          </a:xfrm>
          <a:prstGeom prst="roundRect">
            <a:avLst>
              <a:gd name="adj" fmla="val 5476"/>
            </a:avLst>
          </a:prstGeom>
          <a:solidFill>
            <a:srgbClr val="0C0A33"/>
          </a:solidFill>
          <a:ln/>
        </p:spPr>
      </p:sp>
      <p:sp>
        <p:nvSpPr>
          <p:cNvPr id="4" name="Shape 2"/>
          <p:cNvSpPr/>
          <p:nvPr/>
        </p:nvSpPr>
        <p:spPr>
          <a:xfrm>
            <a:off x="780693" y="2194560"/>
            <a:ext cx="4207669" cy="121920"/>
          </a:xfrm>
          <a:prstGeom prst="roundRect">
            <a:avLst>
              <a:gd name="adj" fmla="val 27444"/>
            </a:avLst>
          </a:prstGeom>
          <a:solidFill>
            <a:srgbClr val="8061FF"/>
          </a:solidFill>
          <a:ln/>
        </p:spPr>
      </p:sp>
      <p:sp>
        <p:nvSpPr>
          <p:cNvPr id="5" name="Shape 3"/>
          <p:cNvSpPr/>
          <p:nvPr/>
        </p:nvSpPr>
        <p:spPr>
          <a:xfrm>
            <a:off x="2549962" y="1890474"/>
            <a:ext cx="669131" cy="669131"/>
          </a:xfrm>
          <a:prstGeom prst="roundRect">
            <a:avLst>
              <a:gd name="adj" fmla="val 136655"/>
            </a:avLst>
          </a:prstGeom>
          <a:solidFill>
            <a:srgbClr val="8061FF"/>
          </a:solidFill>
          <a:ln/>
        </p:spPr>
      </p:sp>
      <p:sp>
        <p:nvSpPr>
          <p:cNvPr id="6" name="Text 4"/>
          <p:cNvSpPr/>
          <p:nvPr/>
        </p:nvSpPr>
        <p:spPr>
          <a:xfrm>
            <a:off x="2750701" y="2057757"/>
            <a:ext cx="267653" cy="334566"/>
          </a:xfrm>
          <a:prstGeom prst="rect">
            <a:avLst/>
          </a:prstGeom>
          <a:noFill/>
          <a:ln/>
        </p:spPr>
        <p:txBody>
          <a:bodyPr wrap="none" lIns="0" tIns="0" rIns="0" bIns="0" rtlCol="0" anchor="t"/>
          <a:lstStyle/>
          <a:p>
            <a:pPr marL="0" indent="0" algn="l">
              <a:lnSpc>
                <a:spcPts val="3350"/>
              </a:lnSpc>
              <a:buNone/>
            </a:pPr>
            <a:r>
              <a:rPr lang="en-US" sz="2100" b="1" dirty="0">
                <a:solidFill>
                  <a:srgbClr val="FFFFFF"/>
                </a:solidFill>
                <a:latin typeface="Syne Bold" pitchFamily="34" charset="0"/>
                <a:ea typeface="Syne Bold" pitchFamily="34" charset="-122"/>
                <a:cs typeface="Syne Bold" pitchFamily="34" charset="-120"/>
              </a:rPr>
              <a:t>1</a:t>
            </a:r>
            <a:endParaRPr lang="en-US" sz="2100" dirty="0"/>
          </a:p>
        </p:txBody>
      </p:sp>
      <p:sp>
        <p:nvSpPr>
          <p:cNvPr id="7" name="Text 5"/>
          <p:cNvSpPr/>
          <p:nvPr/>
        </p:nvSpPr>
        <p:spPr>
          <a:xfrm>
            <a:off x="1034177" y="2782610"/>
            <a:ext cx="3700701" cy="656034"/>
          </a:xfrm>
          <a:prstGeom prst="rect">
            <a:avLst/>
          </a:prstGeom>
          <a:noFill/>
          <a:ln/>
        </p:spPr>
        <p:txBody>
          <a:bodyPr wrap="squar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Data Collection &amp; Cleaning</a:t>
            </a:r>
            <a:endParaRPr lang="en-US" sz="2050" dirty="0"/>
          </a:p>
        </p:txBody>
      </p:sp>
      <p:sp>
        <p:nvSpPr>
          <p:cNvPr id="8" name="Text 6"/>
          <p:cNvSpPr/>
          <p:nvPr/>
        </p:nvSpPr>
        <p:spPr>
          <a:xfrm>
            <a:off x="1034177" y="3572470"/>
            <a:ext cx="3700701" cy="1070848"/>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Initial CSV data with diverse features cleaned using Python in Jupyter Notebook for consistency.</a:t>
            </a:r>
            <a:endParaRPr lang="en-US" sz="1750" dirty="0"/>
          </a:p>
        </p:txBody>
      </p:sp>
      <p:sp>
        <p:nvSpPr>
          <p:cNvPr id="9" name="Shape 7"/>
          <p:cNvSpPr/>
          <p:nvPr/>
        </p:nvSpPr>
        <p:spPr>
          <a:xfrm>
            <a:off x="5211366" y="2225040"/>
            <a:ext cx="4207669" cy="2671763"/>
          </a:xfrm>
          <a:prstGeom prst="roundRect">
            <a:avLst>
              <a:gd name="adj" fmla="val 5476"/>
            </a:avLst>
          </a:prstGeom>
          <a:solidFill>
            <a:srgbClr val="0C0A33"/>
          </a:solidFill>
          <a:ln/>
        </p:spPr>
      </p:sp>
      <p:sp>
        <p:nvSpPr>
          <p:cNvPr id="10" name="Shape 8"/>
          <p:cNvSpPr/>
          <p:nvPr/>
        </p:nvSpPr>
        <p:spPr>
          <a:xfrm>
            <a:off x="5211366" y="2194560"/>
            <a:ext cx="4207669" cy="121920"/>
          </a:xfrm>
          <a:prstGeom prst="roundRect">
            <a:avLst>
              <a:gd name="adj" fmla="val 27444"/>
            </a:avLst>
          </a:prstGeom>
          <a:solidFill>
            <a:srgbClr val="8061FF"/>
          </a:solidFill>
          <a:ln/>
        </p:spPr>
      </p:sp>
      <p:sp>
        <p:nvSpPr>
          <p:cNvPr id="11" name="Shape 9"/>
          <p:cNvSpPr/>
          <p:nvPr/>
        </p:nvSpPr>
        <p:spPr>
          <a:xfrm>
            <a:off x="6980634" y="1890474"/>
            <a:ext cx="669131" cy="669131"/>
          </a:xfrm>
          <a:prstGeom prst="roundRect">
            <a:avLst>
              <a:gd name="adj" fmla="val 136655"/>
            </a:avLst>
          </a:prstGeom>
          <a:solidFill>
            <a:srgbClr val="8061FF"/>
          </a:solidFill>
          <a:ln/>
        </p:spPr>
      </p:sp>
      <p:sp>
        <p:nvSpPr>
          <p:cNvPr id="12" name="Text 10"/>
          <p:cNvSpPr/>
          <p:nvPr/>
        </p:nvSpPr>
        <p:spPr>
          <a:xfrm>
            <a:off x="7181374" y="2057757"/>
            <a:ext cx="267653" cy="334566"/>
          </a:xfrm>
          <a:prstGeom prst="rect">
            <a:avLst/>
          </a:prstGeom>
          <a:noFill/>
          <a:ln/>
        </p:spPr>
        <p:txBody>
          <a:bodyPr wrap="none" lIns="0" tIns="0" rIns="0" bIns="0" rtlCol="0" anchor="t"/>
          <a:lstStyle/>
          <a:p>
            <a:pPr marL="0" indent="0" algn="l">
              <a:lnSpc>
                <a:spcPts val="3350"/>
              </a:lnSpc>
              <a:buNone/>
            </a:pPr>
            <a:r>
              <a:rPr lang="en-US" sz="2100" b="1" dirty="0">
                <a:solidFill>
                  <a:srgbClr val="FFFFFF"/>
                </a:solidFill>
                <a:latin typeface="Syne Bold" pitchFamily="34" charset="0"/>
                <a:ea typeface="Syne Bold" pitchFamily="34" charset="-122"/>
                <a:cs typeface="Syne Bold" pitchFamily="34" charset="-120"/>
              </a:rPr>
              <a:t>2</a:t>
            </a:r>
            <a:endParaRPr lang="en-US" sz="2100" dirty="0"/>
          </a:p>
        </p:txBody>
      </p:sp>
      <p:sp>
        <p:nvSpPr>
          <p:cNvPr id="13" name="Text 11"/>
          <p:cNvSpPr/>
          <p:nvPr/>
        </p:nvSpPr>
        <p:spPr>
          <a:xfrm>
            <a:off x="5464850" y="2782610"/>
            <a:ext cx="2958703" cy="328017"/>
          </a:xfrm>
          <a:prstGeom prst="rect">
            <a:avLst/>
          </a:prstGeom>
          <a:noFill/>
          <a:ln/>
        </p:spPr>
        <p:txBody>
          <a:bodyPr wrap="non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Relational Database</a:t>
            </a:r>
            <a:endParaRPr lang="en-US" sz="2050" dirty="0"/>
          </a:p>
        </p:txBody>
      </p:sp>
      <p:sp>
        <p:nvSpPr>
          <p:cNvPr id="14" name="Text 12"/>
          <p:cNvSpPr/>
          <p:nvPr/>
        </p:nvSpPr>
        <p:spPr>
          <a:xfrm>
            <a:off x="5464850" y="3244453"/>
            <a:ext cx="3700701" cy="1070848"/>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Refined data imported into a relational database, serving as primary structured storage.</a:t>
            </a:r>
            <a:endParaRPr lang="en-US" sz="1750" dirty="0"/>
          </a:p>
        </p:txBody>
      </p:sp>
      <p:sp>
        <p:nvSpPr>
          <p:cNvPr id="15" name="Shape 13"/>
          <p:cNvSpPr/>
          <p:nvPr/>
        </p:nvSpPr>
        <p:spPr>
          <a:xfrm>
            <a:off x="9642038" y="2225040"/>
            <a:ext cx="4207669" cy="2671763"/>
          </a:xfrm>
          <a:prstGeom prst="roundRect">
            <a:avLst>
              <a:gd name="adj" fmla="val 5476"/>
            </a:avLst>
          </a:prstGeom>
          <a:solidFill>
            <a:srgbClr val="0C0A33"/>
          </a:solidFill>
          <a:ln/>
        </p:spPr>
      </p:sp>
      <p:sp>
        <p:nvSpPr>
          <p:cNvPr id="16" name="Shape 14"/>
          <p:cNvSpPr/>
          <p:nvPr/>
        </p:nvSpPr>
        <p:spPr>
          <a:xfrm>
            <a:off x="9642038" y="2194560"/>
            <a:ext cx="4207669" cy="121920"/>
          </a:xfrm>
          <a:prstGeom prst="roundRect">
            <a:avLst>
              <a:gd name="adj" fmla="val 27444"/>
            </a:avLst>
          </a:prstGeom>
          <a:solidFill>
            <a:srgbClr val="8061FF"/>
          </a:solidFill>
          <a:ln/>
        </p:spPr>
      </p:sp>
      <p:sp>
        <p:nvSpPr>
          <p:cNvPr id="17" name="Shape 15"/>
          <p:cNvSpPr/>
          <p:nvPr/>
        </p:nvSpPr>
        <p:spPr>
          <a:xfrm>
            <a:off x="11411307" y="1890474"/>
            <a:ext cx="669131" cy="669131"/>
          </a:xfrm>
          <a:prstGeom prst="roundRect">
            <a:avLst>
              <a:gd name="adj" fmla="val 136655"/>
            </a:avLst>
          </a:prstGeom>
          <a:solidFill>
            <a:srgbClr val="8061FF"/>
          </a:solidFill>
          <a:ln/>
        </p:spPr>
      </p:sp>
      <p:sp>
        <p:nvSpPr>
          <p:cNvPr id="18" name="Text 16"/>
          <p:cNvSpPr/>
          <p:nvPr/>
        </p:nvSpPr>
        <p:spPr>
          <a:xfrm>
            <a:off x="11612047" y="2057757"/>
            <a:ext cx="267653" cy="334566"/>
          </a:xfrm>
          <a:prstGeom prst="rect">
            <a:avLst/>
          </a:prstGeom>
          <a:noFill/>
          <a:ln/>
        </p:spPr>
        <p:txBody>
          <a:bodyPr wrap="none" lIns="0" tIns="0" rIns="0" bIns="0" rtlCol="0" anchor="t"/>
          <a:lstStyle/>
          <a:p>
            <a:pPr marL="0" indent="0" algn="l">
              <a:lnSpc>
                <a:spcPts val="3350"/>
              </a:lnSpc>
              <a:buNone/>
            </a:pPr>
            <a:r>
              <a:rPr lang="en-US" sz="2100" b="1" dirty="0">
                <a:solidFill>
                  <a:srgbClr val="FFFFFF"/>
                </a:solidFill>
                <a:latin typeface="Syne Bold" pitchFamily="34" charset="0"/>
                <a:ea typeface="Syne Bold" pitchFamily="34" charset="-122"/>
                <a:cs typeface="Syne Bold" pitchFamily="34" charset="-120"/>
              </a:rPr>
              <a:t>3</a:t>
            </a:r>
            <a:endParaRPr lang="en-US" sz="2100" dirty="0"/>
          </a:p>
        </p:txBody>
      </p:sp>
      <p:sp>
        <p:nvSpPr>
          <p:cNvPr id="19" name="Text 17"/>
          <p:cNvSpPr/>
          <p:nvPr/>
        </p:nvSpPr>
        <p:spPr>
          <a:xfrm>
            <a:off x="9895523" y="2782610"/>
            <a:ext cx="2624257" cy="328017"/>
          </a:xfrm>
          <a:prstGeom prst="rect">
            <a:avLst/>
          </a:prstGeom>
          <a:noFill/>
          <a:ln/>
        </p:spPr>
        <p:txBody>
          <a:bodyPr wrap="non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ETL with SSIS</a:t>
            </a:r>
            <a:endParaRPr lang="en-US" sz="2050" dirty="0"/>
          </a:p>
        </p:txBody>
      </p:sp>
      <p:sp>
        <p:nvSpPr>
          <p:cNvPr id="20" name="Text 18"/>
          <p:cNvSpPr/>
          <p:nvPr/>
        </p:nvSpPr>
        <p:spPr>
          <a:xfrm>
            <a:off x="9895523" y="3244453"/>
            <a:ext cx="3700701" cy="1070848"/>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SQL Server Integration Services automated loading cleaned data into the Data Warehouse.</a:t>
            </a:r>
            <a:endParaRPr lang="en-US" sz="1750" dirty="0"/>
          </a:p>
        </p:txBody>
      </p:sp>
      <p:sp>
        <p:nvSpPr>
          <p:cNvPr id="21" name="Shape 19"/>
          <p:cNvSpPr/>
          <p:nvPr/>
        </p:nvSpPr>
        <p:spPr>
          <a:xfrm>
            <a:off x="780693" y="5454372"/>
            <a:ext cx="6422946" cy="1986796"/>
          </a:xfrm>
          <a:prstGeom prst="roundRect">
            <a:avLst>
              <a:gd name="adj" fmla="val 7364"/>
            </a:avLst>
          </a:prstGeom>
          <a:solidFill>
            <a:srgbClr val="0C0A33"/>
          </a:solidFill>
          <a:ln/>
        </p:spPr>
      </p:sp>
      <p:sp>
        <p:nvSpPr>
          <p:cNvPr id="22" name="Shape 20"/>
          <p:cNvSpPr/>
          <p:nvPr/>
        </p:nvSpPr>
        <p:spPr>
          <a:xfrm>
            <a:off x="780693" y="5423892"/>
            <a:ext cx="6422946" cy="121920"/>
          </a:xfrm>
          <a:prstGeom prst="roundRect">
            <a:avLst>
              <a:gd name="adj" fmla="val 27444"/>
            </a:avLst>
          </a:prstGeom>
          <a:solidFill>
            <a:srgbClr val="8061FF"/>
          </a:solidFill>
          <a:ln/>
        </p:spPr>
      </p:sp>
      <p:sp>
        <p:nvSpPr>
          <p:cNvPr id="23" name="Shape 21"/>
          <p:cNvSpPr/>
          <p:nvPr/>
        </p:nvSpPr>
        <p:spPr>
          <a:xfrm>
            <a:off x="3657600" y="5119807"/>
            <a:ext cx="669131" cy="669131"/>
          </a:xfrm>
          <a:prstGeom prst="roundRect">
            <a:avLst>
              <a:gd name="adj" fmla="val 136655"/>
            </a:avLst>
          </a:prstGeom>
          <a:solidFill>
            <a:srgbClr val="8061FF"/>
          </a:solidFill>
          <a:ln/>
        </p:spPr>
      </p:sp>
      <p:sp>
        <p:nvSpPr>
          <p:cNvPr id="24" name="Text 22"/>
          <p:cNvSpPr/>
          <p:nvPr/>
        </p:nvSpPr>
        <p:spPr>
          <a:xfrm>
            <a:off x="3858339" y="5287089"/>
            <a:ext cx="267653" cy="334566"/>
          </a:xfrm>
          <a:prstGeom prst="rect">
            <a:avLst/>
          </a:prstGeom>
          <a:noFill/>
          <a:ln/>
        </p:spPr>
        <p:txBody>
          <a:bodyPr wrap="none" lIns="0" tIns="0" rIns="0" bIns="0" rtlCol="0" anchor="t"/>
          <a:lstStyle/>
          <a:p>
            <a:pPr marL="0" indent="0" algn="l">
              <a:lnSpc>
                <a:spcPts val="3350"/>
              </a:lnSpc>
              <a:buNone/>
            </a:pPr>
            <a:r>
              <a:rPr lang="en-US" sz="2100" b="1" dirty="0">
                <a:solidFill>
                  <a:srgbClr val="FFFFFF"/>
                </a:solidFill>
                <a:latin typeface="Syne Bold" pitchFamily="34" charset="0"/>
                <a:ea typeface="Syne Bold" pitchFamily="34" charset="-122"/>
                <a:cs typeface="Syne Bold" pitchFamily="34" charset="-120"/>
              </a:rPr>
              <a:t>4</a:t>
            </a:r>
            <a:endParaRPr lang="en-US" sz="2100" dirty="0"/>
          </a:p>
        </p:txBody>
      </p:sp>
      <p:sp>
        <p:nvSpPr>
          <p:cNvPr id="25" name="Text 23"/>
          <p:cNvSpPr/>
          <p:nvPr/>
        </p:nvSpPr>
        <p:spPr>
          <a:xfrm>
            <a:off x="1034177" y="6011942"/>
            <a:ext cx="3493532" cy="328017"/>
          </a:xfrm>
          <a:prstGeom prst="rect">
            <a:avLst/>
          </a:prstGeom>
          <a:noFill/>
          <a:ln/>
        </p:spPr>
        <p:txBody>
          <a:bodyPr wrap="non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Data Warehouse &amp; Lake</a:t>
            </a:r>
            <a:endParaRPr lang="en-US" sz="2050" dirty="0"/>
          </a:p>
        </p:txBody>
      </p:sp>
      <p:sp>
        <p:nvSpPr>
          <p:cNvPr id="26" name="Text 24"/>
          <p:cNvSpPr/>
          <p:nvPr/>
        </p:nvSpPr>
        <p:spPr>
          <a:xfrm>
            <a:off x="1034177" y="6473785"/>
            <a:ext cx="5915978" cy="713899"/>
          </a:xfrm>
          <a:prstGeom prst="rect">
            <a:avLst/>
          </a:prstGeom>
          <a:noFill/>
          <a:ln/>
        </p:spPr>
        <p:txBody>
          <a:bodyPr wrap="squar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Consolidates data for complex querying and reporting; Data Lake stores raw, unstructured data for future analytics.</a:t>
            </a:r>
            <a:endParaRPr lang="en-US" sz="1750" dirty="0"/>
          </a:p>
        </p:txBody>
      </p:sp>
      <p:sp>
        <p:nvSpPr>
          <p:cNvPr id="27" name="Shape 25"/>
          <p:cNvSpPr/>
          <p:nvPr/>
        </p:nvSpPr>
        <p:spPr>
          <a:xfrm>
            <a:off x="7426642" y="5454372"/>
            <a:ext cx="6423065" cy="1986796"/>
          </a:xfrm>
          <a:prstGeom prst="roundRect">
            <a:avLst>
              <a:gd name="adj" fmla="val 7364"/>
            </a:avLst>
          </a:prstGeom>
          <a:solidFill>
            <a:srgbClr val="0C0A33"/>
          </a:solidFill>
          <a:ln/>
        </p:spPr>
      </p:sp>
      <p:sp>
        <p:nvSpPr>
          <p:cNvPr id="28" name="Shape 26"/>
          <p:cNvSpPr/>
          <p:nvPr/>
        </p:nvSpPr>
        <p:spPr>
          <a:xfrm>
            <a:off x="7426642" y="5423892"/>
            <a:ext cx="6423065" cy="121920"/>
          </a:xfrm>
          <a:prstGeom prst="roundRect">
            <a:avLst>
              <a:gd name="adj" fmla="val 27444"/>
            </a:avLst>
          </a:prstGeom>
          <a:solidFill>
            <a:srgbClr val="8061FF"/>
          </a:solidFill>
          <a:ln/>
        </p:spPr>
      </p:sp>
      <p:sp>
        <p:nvSpPr>
          <p:cNvPr id="29" name="Shape 27"/>
          <p:cNvSpPr/>
          <p:nvPr/>
        </p:nvSpPr>
        <p:spPr>
          <a:xfrm>
            <a:off x="10303550" y="5119807"/>
            <a:ext cx="669131" cy="669131"/>
          </a:xfrm>
          <a:prstGeom prst="roundRect">
            <a:avLst>
              <a:gd name="adj" fmla="val 136655"/>
            </a:avLst>
          </a:prstGeom>
          <a:solidFill>
            <a:srgbClr val="8061FF"/>
          </a:solidFill>
          <a:ln/>
        </p:spPr>
      </p:sp>
      <p:sp>
        <p:nvSpPr>
          <p:cNvPr id="30" name="Text 28"/>
          <p:cNvSpPr/>
          <p:nvPr/>
        </p:nvSpPr>
        <p:spPr>
          <a:xfrm>
            <a:off x="10504289" y="5287089"/>
            <a:ext cx="267653" cy="334566"/>
          </a:xfrm>
          <a:prstGeom prst="rect">
            <a:avLst/>
          </a:prstGeom>
          <a:noFill/>
          <a:ln/>
        </p:spPr>
        <p:txBody>
          <a:bodyPr wrap="none" lIns="0" tIns="0" rIns="0" bIns="0" rtlCol="0" anchor="t"/>
          <a:lstStyle/>
          <a:p>
            <a:pPr marL="0" indent="0" algn="l">
              <a:lnSpc>
                <a:spcPts val="3350"/>
              </a:lnSpc>
              <a:buNone/>
            </a:pPr>
            <a:r>
              <a:rPr lang="en-US" sz="2100" b="1" dirty="0">
                <a:solidFill>
                  <a:srgbClr val="FFFFFF"/>
                </a:solidFill>
                <a:latin typeface="Syne Bold" pitchFamily="34" charset="0"/>
                <a:ea typeface="Syne Bold" pitchFamily="34" charset="-122"/>
                <a:cs typeface="Syne Bold" pitchFamily="34" charset="-120"/>
              </a:rPr>
              <a:t>5</a:t>
            </a:r>
            <a:endParaRPr lang="en-US" sz="2100" dirty="0"/>
          </a:p>
        </p:txBody>
      </p:sp>
      <p:sp>
        <p:nvSpPr>
          <p:cNvPr id="31" name="Text 29"/>
          <p:cNvSpPr/>
          <p:nvPr/>
        </p:nvSpPr>
        <p:spPr>
          <a:xfrm>
            <a:off x="7680127" y="6011942"/>
            <a:ext cx="2724507" cy="328017"/>
          </a:xfrm>
          <a:prstGeom prst="rect">
            <a:avLst/>
          </a:prstGeom>
          <a:noFill/>
          <a:ln/>
        </p:spPr>
        <p:txBody>
          <a:bodyPr wrap="none" lIns="0" tIns="0" rIns="0" bIns="0" rtlCol="0" anchor="t"/>
          <a:lstStyle/>
          <a:p>
            <a:pPr marL="0" indent="0" algn="l">
              <a:lnSpc>
                <a:spcPts val="2550"/>
              </a:lnSpc>
              <a:buNone/>
            </a:pPr>
            <a:r>
              <a:rPr lang="en-US" sz="2050" b="1" dirty="0">
                <a:solidFill>
                  <a:srgbClr val="D9E1FF"/>
                </a:solidFill>
                <a:latin typeface="Syne Bold" pitchFamily="34" charset="0"/>
                <a:ea typeface="Syne Bold" pitchFamily="34" charset="-122"/>
                <a:cs typeface="Syne Bold" pitchFamily="34" charset="-120"/>
              </a:rPr>
              <a:t>Dashboard Access</a:t>
            </a:r>
            <a:endParaRPr lang="en-US" sz="2050" dirty="0"/>
          </a:p>
        </p:txBody>
      </p:sp>
      <p:sp>
        <p:nvSpPr>
          <p:cNvPr id="32" name="Text 30"/>
          <p:cNvSpPr/>
          <p:nvPr/>
        </p:nvSpPr>
        <p:spPr>
          <a:xfrm>
            <a:off x="7680127" y="6473785"/>
            <a:ext cx="5916097" cy="356949"/>
          </a:xfrm>
          <a:prstGeom prst="rect">
            <a:avLst/>
          </a:prstGeom>
          <a:noFill/>
          <a:ln/>
        </p:spPr>
        <p:txBody>
          <a:bodyPr wrap="none" lIns="0" tIns="0" rIns="0" bIns="0" rtlCol="0" anchor="t"/>
          <a:lstStyle/>
          <a:p>
            <a:pPr marL="0" indent="0" algn="l">
              <a:lnSpc>
                <a:spcPts val="2800"/>
              </a:lnSpc>
              <a:buNone/>
            </a:pPr>
            <a:r>
              <a:rPr lang="en-US" sz="1750" dirty="0">
                <a:solidFill>
                  <a:srgbClr val="D9E1FF"/>
                </a:solidFill>
                <a:latin typeface="Arimo" pitchFamily="34" charset="0"/>
                <a:ea typeface="Arimo" pitchFamily="34" charset="-122"/>
                <a:cs typeface="Arimo" pitchFamily="34" charset="-120"/>
              </a:rPr>
              <a:t>interactive dashboards for informed decisions.</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5213" y="593408"/>
            <a:ext cx="8893135" cy="634722"/>
          </a:xfrm>
          <a:prstGeom prst="rect">
            <a:avLst/>
          </a:prstGeom>
          <a:noFill/>
          <a:ln/>
        </p:spPr>
        <p:txBody>
          <a:bodyPr wrap="none" lIns="0" tIns="0" rIns="0" bIns="0" rtlCol="0" anchor="t"/>
          <a:lstStyle/>
          <a:p>
            <a:pPr marL="0" indent="0" algn="l">
              <a:lnSpc>
                <a:spcPts val="4950"/>
              </a:lnSpc>
              <a:buNone/>
            </a:pPr>
            <a:r>
              <a:rPr lang="en-US" sz="3950" b="1" dirty="0">
                <a:solidFill>
                  <a:srgbClr val="FFFFFF"/>
                </a:solidFill>
                <a:latin typeface="Syne Bold" pitchFamily="34" charset="0"/>
                <a:ea typeface="Syne Bold" pitchFamily="34" charset="-122"/>
                <a:cs typeface="Syne Bold" pitchFamily="34" charset="-120"/>
              </a:rPr>
              <a:t>Data Cleaning and Visualization</a:t>
            </a:r>
            <a:endParaRPr lang="en-US" sz="3950" dirty="0"/>
          </a:p>
        </p:txBody>
      </p:sp>
      <p:sp>
        <p:nvSpPr>
          <p:cNvPr id="3" name="Text 1"/>
          <p:cNvSpPr/>
          <p:nvPr/>
        </p:nvSpPr>
        <p:spPr>
          <a:xfrm>
            <a:off x="755213" y="1659731"/>
            <a:ext cx="13119973" cy="690563"/>
          </a:xfrm>
          <a:prstGeom prst="rect">
            <a:avLst/>
          </a:prstGeom>
          <a:noFill/>
          <a:ln/>
        </p:spPr>
        <p:txBody>
          <a:bodyPr wrap="square" lIns="0" tIns="0" rIns="0" bIns="0" rtlCol="0" anchor="t"/>
          <a:lstStyle/>
          <a:p>
            <a:pPr marL="0" indent="0" algn="l">
              <a:lnSpc>
                <a:spcPts val="2700"/>
              </a:lnSpc>
              <a:buNone/>
            </a:pPr>
            <a:r>
              <a:rPr lang="en-US" sz="1650" dirty="0">
                <a:solidFill>
                  <a:srgbClr val="D9E1FF"/>
                </a:solidFill>
                <a:latin typeface="Arimo" pitchFamily="34" charset="0"/>
                <a:ea typeface="Arimo" pitchFamily="34" charset="-122"/>
                <a:cs typeface="Arimo" pitchFamily="34" charset="-120"/>
              </a:rPr>
              <a:t>We performed data cleaning using Python to handle missing values, remove duplicates, and normalize data for accurate analysis and modeling.</a:t>
            </a:r>
            <a:endParaRPr lang="en-US" sz="1650" dirty="0"/>
          </a:p>
        </p:txBody>
      </p:sp>
      <p:sp>
        <p:nvSpPr>
          <p:cNvPr id="4" name="Text 2"/>
          <p:cNvSpPr/>
          <p:nvPr/>
        </p:nvSpPr>
        <p:spPr>
          <a:xfrm>
            <a:off x="755213" y="2593062"/>
            <a:ext cx="13119973" cy="345281"/>
          </a:xfrm>
          <a:prstGeom prst="rect">
            <a:avLst/>
          </a:prstGeom>
          <a:noFill/>
          <a:ln/>
        </p:spPr>
        <p:txBody>
          <a:bodyPr wrap="none" lIns="0" tIns="0" rIns="0" bIns="0" rtlCol="0" anchor="t"/>
          <a:lstStyle/>
          <a:p>
            <a:pPr marL="0" indent="0" algn="l">
              <a:lnSpc>
                <a:spcPts val="2700"/>
              </a:lnSpc>
              <a:buNone/>
            </a:pPr>
            <a:r>
              <a:rPr lang="en-US" sz="1650" dirty="0">
                <a:solidFill>
                  <a:srgbClr val="D9E1FF"/>
                </a:solidFill>
                <a:latin typeface="Arimo" pitchFamily="34" charset="0"/>
                <a:ea typeface="Arimo" pitchFamily="34" charset="-122"/>
                <a:cs typeface="Arimo" pitchFamily="34" charset="-120"/>
              </a:rPr>
              <a:t>For visualization, we utilized popular Python libraries Matplotlib and Seaborn to create effective and insightful charts.</a:t>
            </a:r>
            <a:endParaRPr lang="en-US" sz="1650" dirty="0"/>
          </a:p>
        </p:txBody>
      </p:sp>
      <p:sp>
        <p:nvSpPr>
          <p:cNvPr id="5" name="Text 3"/>
          <p:cNvSpPr/>
          <p:nvPr/>
        </p:nvSpPr>
        <p:spPr>
          <a:xfrm>
            <a:off x="755213" y="3181112"/>
            <a:ext cx="13119973" cy="690563"/>
          </a:xfrm>
          <a:prstGeom prst="rect">
            <a:avLst/>
          </a:prstGeom>
          <a:noFill/>
          <a:ln/>
        </p:spPr>
        <p:txBody>
          <a:bodyPr wrap="square" lIns="0" tIns="0" rIns="0" bIns="0" rtlCol="0" anchor="t"/>
          <a:lstStyle/>
          <a:p>
            <a:pPr marL="0" indent="0" algn="l">
              <a:lnSpc>
                <a:spcPts val="2700"/>
              </a:lnSpc>
              <a:buNone/>
            </a:pPr>
            <a:r>
              <a:rPr lang="en-US" sz="1650" dirty="0">
                <a:solidFill>
                  <a:srgbClr val="D9E1FF"/>
                </a:solidFill>
                <a:latin typeface="Arimo" pitchFamily="34" charset="0"/>
                <a:ea typeface="Arimo" pitchFamily="34" charset="-122"/>
                <a:cs typeface="Arimo" pitchFamily="34" charset="-120"/>
              </a:rPr>
              <a:t>These tools helped us explore the data distribution, relationships, and trends visually, aiding in better understanding and communication of the data insights.</a:t>
            </a:r>
            <a:endParaRPr lang="en-US" sz="1650" dirty="0"/>
          </a:p>
        </p:txBody>
      </p:sp>
      <p:sp>
        <p:nvSpPr>
          <p:cNvPr id="6" name="Text 4"/>
          <p:cNvSpPr/>
          <p:nvPr/>
        </p:nvSpPr>
        <p:spPr>
          <a:xfrm>
            <a:off x="755213" y="4114443"/>
            <a:ext cx="13119973" cy="345281"/>
          </a:xfrm>
          <a:prstGeom prst="rect">
            <a:avLst/>
          </a:prstGeom>
          <a:noFill/>
          <a:ln/>
        </p:spPr>
        <p:txBody>
          <a:bodyPr wrap="none" lIns="0" tIns="0" rIns="0" bIns="0" rtlCol="0" anchor="t"/>
          <a:lstStyle/>
          <a:p>
            <a:pPr marL="0" indent="0" algn="l">
              <a:lnSpc>
                <a:spcPts val="2700"/>
              </a:lnSpc>
              <a:buNone/>
            </a:pPr>
            <a:endParaRPr lang="en-US" sz="1650" dirty="0"/>
          </a:p>
        </p:txBody>
      </p:sp>
      <p:pic>
        <p:nvPicPr>
          <p:cNvPr id="7" name="Image 0" descr="preencoded.png"/>
          <p:cNvPicPr>
            <a:picLocks noChangeAspect="1"/>
          </p:cNvPicPr>
          <p:nvPr/>
        </p:nvPicPr>
        <p:blipFill>
          <a:blip r:embed="rId3"/>
          <a:stretch>
            <a:fillRect/>
          </a:stretch>
        </p:blipFill>
        <p:spPr>
          <a:xfrm>
            <a:off x="762833" y="4841796"/>
            <a:ext cx="5923478" cy="2589609"/>
          </a:xfrm>
          <a:prstGeom prst="rect">
            <a:avLst/>
          </a:prstGeom>
        </p:spPr>
      </p:pic>
      <p:pic>
        <p:nvPicPr>
          <p:cNvPr id="8" name="Image 1" descr="preencoded.png"/>
          <p:cNvPicPr>
            <a:picLocks noChangeAspect="1"/>
          </p:cNvPicPr>
          <p:nvPr/>
        </p:nvPicPr>
        <p:blipFill>
          <a:blip r:embed="rId4"/>
          <a:stretch>
            <a:fillRect/>
          </a:stretch>
        </p:blipFill>
        <p:spPr>
          <a:xfrm>
            <a:off x="6858953" y="4841796"/>
            <a:ext cx="3139678" cy="2589609"/>
          </a:xfrm>
          <a:prstGeom prst="rect">
            <a:avLst/>
          </a:prstGeom>
        </p:spPr>
      </p:pic>
      <p:pic>
        <p:nvPicPr>
          <p:cNvPr id="9" name="Image 2" descr="preencoded.png"/>
          <p:cNvPicPr>
            <a:picLocks noChangeAspect="1"/>
          </p:cNvPicPr>
          <p:nvPr/>
        </p:nvPicPr>
        <p:blipFill>
          <a:blip r:embed="rId5"/>
          <a:stretch>
            <a:fillRect/>
          </a:stretch>
        </p:blipFill>
        <p:spPr>
          <a:xfrm>
            <a:off x="10171271" y="4841796"/>
            <a:ext cx="3696414" cy="2589609"/>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80668" y="457081"/>
            <a:ext cx="7309723" cy="487918"/>
          </a:xfrm>
          <a:prstGeom prst="rect">
            <a:avLst/>
          </a:prstGeom>
          <a:noFill/>
          <a:ln/>
        </p:spPr>
        <p:txBody>
          <a:bodyPr wrap="none" lIns="0" tIns="0" rIns="0" bIns="0" rtlCol="0" anchor="t"/>
          <a:lstStyle/>
          <a:p>
            <a:pPr marL="0" indent="0" algn="l">
              <a:lnSpc>
                <a:spcPts val="3800"/>
              </a:lnSpc>
              <a:buNone/>
            </a:pPr>
            <a:r>
              <a:rPr lang="en-US" sz="3050" b="1" dirty="0">
                <a:solidFill>
                  <a:srgbClr val="FFFFFF"/>
                </a:solidFill>
                <a:latin typeface="Syne Bold" pitchFamily="34" charset="0"/>
                <a:ea typeface="Syne Bold" pitchFamily="34" charset="-122"/>
                <a:cs typeface="Syne Bold" pitchFamily="34" charset="-120"/>
              </a:rPr>
              <a:t>Entity Relationship Diagram (ERD)</a:t>
            </a:r>
            <a:endParaRPr lang="en-US" sz="3050" dirty="0"/>
          </a:p>
        </p:txBody>
      </p:sp>
      <p:sp>
        <p:nvSpPr>
          <p:cNvPr id="3" name="Text 1"/>
          <p:cNvSpPr/>
          <p:nvPr/>
        </p:nvSpPr>
        <p:spPr>
          <a:xfrm>
            <a:off x="580668" y="1276826"/>
            <a:ext cx="13469064" cy="531019"/>
          </a:xfrm>
          <a:prstGeom prst="rect">
            <a:avLst/>
          </a:prstGeom>
          <a:noFill/>
          <a:ln/>
        </p:spPr>
        <p:txBody>
          <a:bodyPr wrap="square" lIns="0" tIns="0" rIns="0" bIns="0" rtlCol="0" anchor="t"/>
          <a:lstStyle/>
          <a:p>
            <a:pPr marL="0" indent="0" algn="l">
              <a:lnSpc>
                <a:spcPts val="2050"/>
              </a:lnSpc>
              <a:buNone/>
            </a:pPr>
            <a:r>
              <a:rPr lang="en-US" sz="1300" dirty="0">
                <a:solidFill>
                  <a:srgbClr val="D9E1FF"/>
                </a:solidFill>
                <a:latin typeface="Arimo" pitchFamily="34" charset="0"/>
                <a:ea typeface="Arimo" pitchFamily="34" charset="-122"/>
                <a:cs typeface="Arimo" pitchFamily="34" charset="-120"/>
              </a:rPr>
              <a:t>This ERD visualizes our student performance database structure, showing how entities like Student, Subject, Teacher, and Grades are interconnected. The diagram maps each entity to database tables with proper relationships, constraints, and cardinality to ensure data integrity and efficient analysis.</a:t>
            </a:r>
            <a:endParaRPr lang="en-US" sz="1300" dirty="0"/>
          </a:p>
        </p:txBody>
      </p:sp>
      <p:pic>
        <p:nvPicPr>
          <p:cNvPr id="4" name="Image 0" descr="preencoded.png"/>
          <p:cNvPicPr>
            <a:picLocks noChangeAspect="1"/>
          </p:cNvPicPr>
          <p:nvPr/>
        </p:nvPicPr>
        <p:blipFill>
          <a:blip r:embed="rId3"/>
          <a:stretch>
            <a:fillRect/>
          </a:stretch>
        </p:blipFill>
        <p:spPr>
          <a:xfrm>
            <a:off x="810226" y="2496572"/>
            <a:ext cx="11505237" cy="480057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37724" y="881658"/>
            <a:ext cx="9380101"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Database and SQL Integration</a:t>
            </a:r>
            <a:endParaRPr lang="en-US" sz="4400" dirty="0"/>
          </a:p>
        </p:txBody>
      </p:sp>
      <p:sp>
        <p:nvSpPr>
          <p:cNvPr id="3" name="Text 1"/>
          <p:cNvSpPr/>
          <p:nvPr/>
        </p:nvSpPr>
        <p:spPr>
          <a:xfrm>
            <a:off x="837724" y="2064425"/>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Designed and implemented a relational database structure based on the Entity Relationship Diagram (ERD) to efficiently manage student and academic data.</a:t>
            </a:r>
            <a:endParaRPr lang="en-US" sz="1850" dirty="0"/>
          </a:p>
        </p:txBody>
      </p:sp>
      <p:sp>
        <p:nvSpPr>
          <p:cNvPr id="4" name="Text 2"/>
          <p:cNvSpPr/>
          <p:nvPr/>
        </p:nvSpPr>
        <p:spPr>
          <a:xfrm>
            <a:off x="837724" y="3099673"/>
            <a:ext cx="12954952" cy="766048"/>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Leveraged SQL for database creation, querying, and management to maintain data integrity and support complex analytics.</a:t>
            </a:r>
            <a:endParaRPr lang="en-US" sz="1850" dirty="0"/>
          </a:p>
        </p:txBody>
      </p:sp>
      <p:pic>
        <p:nvPicPr>
          <p:cNvPr id="5" name="Image 0" descr="preencoded.png"/>
          <p:cNvPicPr>
            <a:picLocks noChangeAspect="1"/>
          </p:cNvPicPr>
          <p:nvPr/>
        </p:nvPicPr>
        <p:blipFill>
          <a:blip r:embed="rId3"/>
          <a:stretch>
            <a:fillRect/>
          </a:stretch>
        </p:blipFill>
        <p:spPr>
          <a:xfrm>
            <a:off x="1295786" y="3923819"/>
            <a:ext cx="4314159" cy="3729899"/>
          </a:xfrm>
          <a:prstGeom prst="rect">
            <a:avLst/>
          </a:prstGeom>
        </p:spPr>
      </p:pic>
      <p:pic>
        <p:nvPicPr>
          <p:cNvPr id="6" name="Image 1" descr="preencoded.png"/>
          <p:cNvPicPr>
            <a:picLocks noChangeAspect="1"/>
          </p:cNvPicPr>
          <p:nvPr/>
        </p:nvPicPr>
        <p:blipFill>
          <a:blip r:embed="rId4"/>
          <a:stretch>
            <a:fillRect/>
          </a:stretch>
        </p:blipFill>
        <p:spPr>
          <a:xfrm>
            <a:off x="7160724" y="4134921"/>
            <a:ext cx="4965077" cy="294382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37724" y="784622"/>
            <a:ext cx="5632490" cy="704017"/>
          </a:xfrm>
          <a:prstGeom prst="rect">
            <a:avLst/>
          </a:prstGeom>
          <a:noFill/>
          <a:ln/>
        </p:spPr>
        <p:txBody>
          <a:bodyPr wrap="none" lIns="0" tIns="0" rIns="0" bIns="0" rtlCol="0" anchor="t"/>
          <a:lstStyle/>
          <a:p>
            <a:pPr marL="0" indent="0" algn="l">
              <a:lnSpc>
                <a:spcPts val="5500"/>
              </a:lnSpc>
              <a:buNone/>
            </a:pPr>
            <a:r>
              <a:rPr lang="en-US" sz="4400" b="1" dirty="0">
                <a:solidFill>
                  <a:srgbClr val="FFFFFF"/>
                </a:solidFill>
                <a:latin typeface="Syne Bold" pitchFamily="34" charset="0"/>
                <a:ea typeface="Syne Bold" pitchFamily="34" charset="-122"/>
                <a:cs typeface="Syne Bold" pitchFamily="34" charset="-120"/>
              </a:rPr>
              <a:t>Data Warehouse</a:t>
            </a:r>
            <a:endParaRPr lang="en-US" sz="4400" dirty="0"/>
          </a:p>
        </p:txBody>
      </p:sp>
      <p:sp>
        <p:nvSpPr>
          <p:cNvPr id="3" name="Text 1"/>
          <p:cNvSpPr/>
          <p:nvPr/>
        </p:nvSpPr>
        <p:spPr>
          <a:xfrm>
            <a:off x="837724" y="1967389"/>
            <a:ext cx="12954952" cy="1915120"/>
          </a:xfrm>
          <a:prstGeom prst="rect">
            <a:avLst/>
          </a:prstGeom>
          <a:noFill/>
          <a:ln/>
        </p:spPr>
        <p:txBody>
          <a:bodyPr wrap="square" lIns="0" tIns="0" rIns="0" bIns="0" rtlCol="0" anchor="t"/>
          <a:lstStyle/>
          <a:p>
            <a:pPr marL="0" indent="0" algn="l">
              <a:lnSpc>
                <a:spcPts val="3000"/>
              </a:lnSpc>
              <a:buNone/>
            </a:pPr>
            <a:r>
              <a:rPr lang="en-US" sz="1850" dirty="0">
                <a:solidFill>
                  <a:srgbClr val="D9E1FF"/>
                </a:solidFill>
                <a:latin typeface="Arimo" pitchFamily="34" charset="0"/>
                <a:ea typeface="Arimo" pitchFamily="34" charset="-122"/>
                <a:cs typeface="Arimo" pitchFamily="34" charset="-120"/>
              </a:rPr>
              <a:t>The Data Warehouse is a centralized repository that stores integrated, cleaned, and structured data from multiple sources. Using SSIS (SQL Server Integration Services), we extract, transform, and load data efficiently into the warehouse. The data is organized into fact tables that store key performance metrics and dimension tables that provide descriptive context. This architecture supports fast querying, accurate reporting, and advanced analytics, enabling data-driven decisions and deeper organizational insights.</a:t>
            </a:r>
            <a:endParaRPr lang="en-US" sz="1850" dirty="0"/>
          </a:p>
        </p:txBody>
      </p:sp>
      <p:pic>
        <p:nvPicPr>
          <p:cNvPr id="4" name="Image 0" descr="preencoded.png"/>
          <p:cNvPicPr>
            <a:picLocks noChangeAspect="1"/>
          </p:cNvPicPr>
          <p:nvPr/>
        </p:nvPicPr>
        <p:blipFill>
          <a:blip r:embed="rId3"/>
          <a:stretch>
            <a:fillRect/>
          </a:stretch>
        </p:blipFill>
        <p:spPr>
          <a:xfrm>
            <a:off x="837724" y="4420910"/>
            <a:ext cx="3883819" cy="1691640"/>
          </a:xfrm>
          <a:prstGeom prst="rect">
            <a:avLst/>
          </a:prstGeom>
        </p:spPr>
      </p:pic>
      <p:pic>
        <p:nvPicPr>
          <p:cNvPr id="5" name="Image 1" descr="preencoded.png"/>
          <p:cNvPicPr>
            <a:picLocks noChangeAspect="1"/>
          </p:cNvPicPr>
          <p:nvPr/>
        </p:nvPicPr>
        <p:blipFill>
          <a:blip r:embed="rId4"/>
          <a:stretch>
            <a:fillRect/>
          </a:stretch>
        </p:blipFill>
        <p:spPr>
          <a:xfrm>
            <a:off x="5313045" y="4420910"/>
            <a:ext cx="3883819" cy="2349937"/>
          </a:xfrm>
          <a:prstGeom prst="rect">
            <a:avLst/>
          </a:prstGeom>
        </p:spPr>
      </p:pic>
      <p:pic>
        <p:nvPicPr>
          <p:cNvPr id="6" name="Image 2" descr="preencoded.png"/>
          <p:cNvPicPr>
            <a:picLocks noChangeAspect="1"/>
          </p:cNvPicPr>
          <p:nvPr/>
        </p:nvPicPr>
        <p:blipFill>
          <a:blip r:embed="rId5"/>
          <a:stretch>
            <a:fillRect/>
          </a:stretch>
        </p:blipFill>
        <p:spPr>
          <a:xfrm>
            <a:off x="9788366" y="4420910"/>
            <a:ext cx="4019312" cy="2754868"/>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33199" y="830937"/>
            <a:ext cx="6216968" cy="560189"/>
          </a:xfrm>
          <a:prstGeom prst="rect">
            <a:avLst/>
          </a:prstGeom>
          <a:noFill/>
          <a:ln/>
        </p:spPr>
        <p:txBody>
          <a:bodyPr wrap="none" lIns="0" tIns="0" rIns="0" bIns="0" rtlCol="0" anchor="t"/>
          <a:lstStyle/>
          <a:p>
            <a:pPr marL="0" indent="0" algn="l">
              <a:lnSpc>
                <a:spcPts val="4400"/>
              </a:lnSpc>
              <a:buNone/>
            </a:pPr>
            <a:r>
              <a:rPr lang="en-US" sz="3500" b="1" dirty="0">
                <a:solidFill>
                  <a:srgbClr val="FFFFFF"/>
                </a:solidFill>
                <a:latin typeface="Syne Bold" pitchFamily="34" charset="0"/>
                <a:ea typeface="Syne Bold" pitchFamily="34" charset="-122"/>
                <a:cs typeface="Syne Bold" pitchFamily="34" charset="-120"/>
              </a:rPr>
              <a:t>Dashboard Development</a:t>
            </a:r>
            <a:endParaRPr lang="en-US" sz="3500" dirty="0"/>
          </a:p>
        </p:txBody>
      </p:sp>
      <p:sp>
        <p:nvSpPr>
          <p:cNvPr id="3" name="Text 1"/>
          <p:cNvSpPr/>
          <p:nvPr/>
        </p:nvSpPr>
        <p:spPr>
          <a:xfrm>
            <a:off x="833199" y="1867138"/>
            <a:ext cx="12964001" cy="761524"/>
          </a:xfrm>
          <a:prstGeom prst="rect">
            <a:avLst/>
          </a:prstGeom>
          <a:noFill/>
          <a:ln/>
        </p:spPr>
        <p:txBody>
          <a:bodyPr wrap="square" lIns="0" tIns="0" rIns="0" bIns="0" rtlCol="0" anchor="t"/>
          <a:lstStyle/>
          <a:p>
            <a:pPr marL="0" indent="0" algn="l">
              <a:lnSpc>
                <a:spcPts val="2950"/>
              </a:lnSpc>
              <a:buNone/>
            </a:pPr>
            <a:r>
              <a:rPr lang="en-US" sz="1850" dirty="0">
                <a:solidFill>
                  <a:srgbClr val="D9E1FF"/>
                </a:solidFill>
                <a:latin typeface="Arimo" pitchFamily="34" charset="0"/>
                <a:ea typeface="Arimo" pitchFamily="34" charset="-122"/>
                <a:cs typeface="Arimo" pitchFamily="34" charset="-120"/>
              </a:rPr>
              <a:t>Dashboards were created to visualize student metrics such as attendance, grades, and performance trends over time. Interactive charts and reports help identify high-performing students, detect patterns, and support data-driven interventions.</a:t>
            </a:r>
            <a:endParaRPr lang="en-US" sz="1850" dirty="0"/>
          </a:p>
        </p:txBody>
      </p:sp>
      <p:pic>
        <p:nvPicPr>
          <p:cNvPr id="4" name="Image 0" descr="preencoded.png"/>
          <p:cNvPicPr>
            <a:picLocks noChangeAspect="1"/>
          </p:cNvPicPr>
          <p:nvPr/>
        </p:nvPicPr>
        <p:blipFill>
          <a:blip r:embed="rId3"/>
          <a:stretch>
            <a:fillRect/>
          </a:stretch>
        </p:blipFill>
        <p:spPr>
          <a:xfrm>
            <a:off x="833199" y="2896433"/>
            <a:ext cx="6333173" cy="3914180"/>
          </a:xfrm>
          <a:prstGeom prst="rect">
            <a:avLst/>
          </a:prstGeom>
        </p:spPr>
      </p:pic>
      <p:sp>
        <p:nvSpPr>
          <p:cNvPr id="5" name="Text 2"/>
          <p:cNvSpPr/>
          <p:nvPr/>
        </p:nvSpPr>
        <p:spPr>
          <a:xfrm>
            <a:off x="833199" y="7048619"/>
            <a:ext cx="5216009" cy="350044"/>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Academic Performance Overview</a:t>
            </a:r>
            <a:endParaRPr lang="en-US" sz="2200" dirty="0"/>
          </a:p>
        </p:txBody>
      </p:sp>
      <p:pic>
        <p:nvPicPr>
          <p:cNvPr id="6" name="Image 1" descr="preencoded.png"/>
          <p:cNvPicPr>
            <a:picLocks noChangeAspect="1"/>
          </p:cNvPicPr>
          <p:nvPr/>
        </p:nvPicPr>
        <p:blipFill>
          <a:blip r:embed="rId4"/>
          <a:stretch>
            <a:fillRect/>
          </a:stretch>
        </p:blipFill>
        <p:spPr>
          <a:xfrm>
            <a:off x="7463909" y="2896433"/>
            <a:ext cx="6333292" cy="3914180"/>
          </a:xfrm>
          <a:prstGeom prst="rect">
            <a:avLst/>
          </a:prstGeom>
        </p:spPr>
      </p:pic>
      <p:sp>
        <p:nvSpPr>
          <p:cNvPr id="7" name="Text 3"/>
          <p:cNvSpPr/>
          <p:nvPr/>
        </p:nvSpPr>
        <p:spPr>
          <a:xfrm>
            <a:off x="7463909" y="7048619"/>
            <a:ext cx="4300299" cy="350044"/>
          </a:xfrm>
          <a:prstGeom prst="rect">
            <a:avLst/>
          </a:prstGeom>
          <a:noFill/>
          <a:ln/>
        </p:spPr>
        <p:txBody>
          <a:bodyPr wrap="none" lIns="0" tIns="0" rIns="0" bIns="0" rtlCol="0" anchor="t"/>
          <a:lstStyle/>
          <a:p>
            <a:pPr marL="0" indent="0" algn="l">
              <a:lnSpc>
                <a:spcPts val="2750"/>
              </a:lnSpc>
              <a:buNone/>
            </a:pPr>
            <a:r>
              <a:rPr lang="en-US" sz="2200" b="1" dirty="0">
                <a:solidFill>
                  <a:srgbClr val="D9E1FF"/>
                </a:solidFill>
                <a:latin typeface="Syne Bold" pitchFamily="34" charset="0"/>
                <a:ea typeface="Syne Bold" pitchFamily="34" charset="-122"/>
                <a:cs typeface="Syne Bold" pitchFamily="34" charset="-120"/>
              </a:rPr>
              <a:t>Subject Analysis Dashboard</a:t>
            </a:r>
            <a:endParaRPr lang="en-US" sz="220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52463" y="512564"/>
            <a:ext cx="4386263" cy="548283"/>
          </a:xfrm>
          <a:prstGeom prst="rect">
            <a:avLst/>
          </a:prstGeom>
          <a:noFill/>
          <a:ln/>
        </p:spPr>
        <p:txBody>
          <a:bodyPr wrap="none" lIns="0" tIns="0" rIns="0" bIns="0" rtlCol="0" anchor="t"/>
          <a:lstStyle/>
          <a:p>
            <a:pPr marL="0" indent="0" algn="l">
              <a:lnSpc>
                <a:spcPts val="4300"/>
              </a:lnSpc>
              <a:buNone/>
            </a:pPr>
            <a:r>
              <a:rPr lang="en-US" sz="3450" b="1" dirty="0">
                <a:solidFill>
                  <a:srgbClr val="FFFFFF"/>
                </a:solidFill>
                <a:latin typeface="Syne Bold" pitchFamily="34" charset="0"/>
                <a:ea typeface="Syne Bold" pitchFamily="34" charset="-122"/>
                <a:cs typeface="Syne Bold" pitchFamily="34" charset="-120"/>
              </a:rPr>
              <a:t>Data Lake: </a:t>
            </a:r>
            <a:endParaRPr lang="en-US" sz="3450" dirty="0"/>
          </a:p>
        </p:txBody>
      </p:sp>
      <p:sp>
        <p:nvSpPr>
          <p:cNvPr id="3" name="Text 1"/>
          <p:cNvSpPr/>
          <p:nvPr/>
        </p:nvSpPr>
        <p:spPr>
          <a:xfrm>
            <a:off x="652463" y="1340406"/>
            <a:ext cx="13325475" cy="298252"/>
          </a:xfrm>
          <a:prstGeom prst="rect">
            <a:avLst/>
          </a:prstGeom>
          <a:noFill/>
          <a:ln/>
        </p:spPr>
        <p:txBody>
          <a:bodyPr wrap="none" lIns="0" tIns="0" rIns="0" bIns="0" rtlCol="0" anchor="t"/>
          <a:lstStyle/>
          <a:p>
            <a:pPr marL="0" indent="0" algn="l">
              <a:lnSpc>
                <a:spcPts val="2300"/>
              </a:lnSpc>
              <a:buNone/>
            </a:pPr>
            <a:r>
              <a:rPr lang="en-US" sz="1450" dirty="0">
                <a:solidFill>
                  <a:srgbClr val="D9E1FF"/>
                </a:solidFill>
                <a:latin typeface="Arimo" pitchFamily="34" charset="0"/>
                <a:ea typeface="Arimo" pitchFamily="34" charset="-122"/>
                <a:cs typeface="Arimo" pitchFamily="34" charset="-120"/>
              </a:rPr>
              <a:t>A Data Lake is a large, centralized storage system that holds raw data in its native format.</a:t>
            </a:r>
            <a:endParaRPr lang="en-US" sz="1450" dirty="0"/>
          </a:p>
        </p:txBody>
      </p:sp>
      <p:sp>
        <p:nvSpPr>
          <p:cNvPr id="4" name="Text 2"/>
          <p:cNvSpPr/>
          <p:nvPr/>
        </p:nvSpPr>
        <p:spPr>
          <a:xfrm>
            <a:off x="652463" y="1848326"/>
            <a:ext cx="13325475" cy="298252"/>
          </a:xfrm>
          <a:prstGeom prst="rect">
            <a:avLst/>
          </a:prstGeom>
          <a:noFill/>
          <a:ln/>
        </p:spPr>
        <p:txBody>
          <a:bodyPr wrap="none" lIns="0" tIns="0" rIns="0" bIns="0" rtlCol="0" anchor="t"/>
          <a:lstStyle/>
          <a:p>
            <a:pPr marL="0" indent="0" algn="l">
              <a:lnSpc>
                <a:spcPts val="2300"/>
              </a:lnSpc>
              <a:buNone/>
            </a:pPr>
            <a:r>
              <a:rPr lang="en-US" sz="1450" dirty="0">
                <a:solidFill>
                  <a:srgbClr val="D9E1FF"/>
                </a:solidFill>
                <a:latin typeface="Arimo" pitchFamily="34" charset="0"/>
                <a:ea typeface="Arimo" pitchFamily="34" charset="-122"/>
                <a:cs typeface="Arimo" pitchFamily="34" charset="-120"/>
              </a:rPr>
              <a:t>It can store structured, semi-structured, and unstructured data such as logs, images, videos, and sensor data.</a:t>
            </a:r>
            <a:endParaRPr lang="en-US" sz="1450" dirty="0"/>
          </a:p>
        </p:txBody>
      </p:sp>
      <p:sp>
        <p:nvSpPr>
          <p:cNvPr id="5" name="Text 3"/>
          <p:cNvSpPr/>
          <p:nvPr/>
        </p:nvSpPr>
        <p:spPr>
          <a:xfrm>
            <a:off x="652463" y="2356247"/>
            <a:ext cx="13325475" cy="298252"/>
          </a:xfrm>
          <a:prstGeom prst="rect">
            <a:avLst/>
          </a:prstGeom>
          <a:noFill/>
          <a:ln/>
        </p:spPr>
        <p:txBody>
          <a:bodyPr wrap="none" lIns="0" tIns="0" rIns="0" bIns="0" rtlCol="0" anchor="t"/>
          <a:lstStyle/>
          <a:p>
            <a:pPr marL="0" indent="0" algn="l">
              <a:lnSpc>
                <a:spcPts val="2300"/>
              </a:lnSpc>
              <a:buNone/>
            </a:pPr>
            <a:r>
              <a:rPr lang="en-US" sz="1450" dirty="0">
                <a:solidFill>
                  <a:srgbClr val="D9E1FF"/>
                </a:solidFill>
                <a:latin typeface="Arimo" pitchFamily="34" charset="0"/>
                <a:ea typeface="Arimo" pitchFamily="34" charset="-122"/>
                <a:cs typeface="Arimo" pitchFamily="34" charset="-120"/>
              </a:rPr>
              <a:t>The Data Lake allows us to ingest data at high volume and speed without requiring immediate processing.</a:t>
            </a:r>
            <a:endParaRPr lang="en-US" sz="1450" dirty="0"/>
          </a:p>
        </p:txBody>
      </p:sp>
      <p:sp>
        <p:nvSpPr>
          <p:cNvPr id="6" name="Text 4"/>
          <p:cNvSpPr/>
          <p:nvPr/>
        </p:nvSpPr>
        <p:spPr>
          <a:xfrm>
            <a:off x="652463" y="2864168"/>
            <a:ext cx="13325475" cy="298252"/>
          </a:xfrm>
          <a:prstGeom prst="rect">
            <a:avLst/>
          </a:prstGeom>
          <a:noFill/>
          <a:ln/>
        </p:spPr>
        <p:txBody>
          <a:bodyPr wrap="none" lIns="0" tIns="0" rIns="0" bIns="0" rtlCol="0" anchor="t"/>
          <a:lstStyle/>
          <a:p>
            <a:pPr marL="0" indent="0" algn="l">
              <a:lnSpc>
                <a:spcPts val="2300"/>
              </a:lnSpc>
              <a:buNone/>
            </a:pPr>
            <a:r>
              <a:rPr lang="en-US" sz="1450" dirty="0">
                <a:solidFill>
                  <a:srgbClr val="D9E1FF"/>
                </a:solidFill>
                <a:latin typeface="Arimo" pitchFamily="34" charset="0"/>
                <a:ea typeface="Arimo" pitchFamily="34" charset="-122"/>
                <a:cs typeface="Arimo" pitchFamily="34" charset="-120"/>
              </a:rPr>
              <a:t>It supports advanced analytics, machine learning, and data exploration by providing flexible access to raw datasets.</a:t>
            </a:r>
            <a:endParaRPr lang="en-US" sz="1450" dirty="0"/>
          </a:p>
        </p:txBody>
      </p:sp>
      <p:sp>
        <p:nvSpPr>
          <p:cNvPr id="7" name="Text 5"/>
          <p:cNvSpPr/>
          <p:nvPr/>
        </p:nvSpPr>
        <p:spPr>
          <a:xfrm>
            <a:off x="652463" y="3372088"/>
            <a:ext cx="13325475" cy="298252"/>
          </a:xfrm>
          <a:prstGeom prst="rect">
            <a:avLst/>
          </a:prstGeom>
          <a:noFill/>
          <a:ln/>
        </p:spPr>
        <p:txBody>
          <a:bodyPr wrap="none" lIns="0" tIns="0" rIns="0" bIns="0" rtlCol="0" anchor="t"/>
          <a:lstStyle/>
          <a:p>
            <a:pPr marL="0" indent="0" algn="l">
              <a:lnSpc>
                <a:spcPts val="2300"/>
              </a:lnSpc>
              <a:buNone/>
            </a:pPr>
            <a:r>
              <a:rPr lang="en-US" sz="1450" dirty="0">
                <a:solidFill>
                  <a:srgbClr val="D9E1FF"/>
                </a:solidFill>
                <a:latin typeface="Arimo" pitchFamily="34" charset="0"/>
                <a:ea typeface="Arimo" pitchFamily="34" charset="-122"/>
                <a:cs typeface="Arimo" pitchFamily="34" charset="-120"/>
              </a:rPr>
              <a:t>The Data Lake works alongside the Data Warehouse to provide both detailed raw data and clean structured data for different analytical needs.</a:t>
            </a:r>
            <a:endParaRPr lang="en-US" sz="1450" dirty="0"/>
          </a:p>
        </p:txBody>
      </p:sp>
      <p:sp>
        <p:nvSpPr>
          <p:cNvPr id="8" name="Text 6"/>
          <p:cNvSpPr/>
          <p:nvPr/>
        </p:nvSpPr>
        <p:spPr>
          <a:xfrm>
            <a:off x="652463" y="4066342"/>
            <a:ext cx="2193131" cy="274082"/>
          </a:xfrm>
          <a:prstGeom prst="rect">
            <a:avLst/>
          </a:prstGeom>
          <a:noFill/>
          <a:ln/>
        </p:spPr>
        <p:txBody>
          <a:bodyPr wrap="none" lIns="0" tIns="0" rIns="0" bIns="0" rtlCol="0" anchor="t"/>
          <a:lstStyle/>
          <a:p>
            <a:pPr marL="0" indent="0" algn="l">
              <a:lnSpc>
                <a:spcPts val="2150"/>
              </a:lnSpc>
              <a:buNone/>
            </a:pPr>
            <a:endParaRPr lang="en-US" sz="1700" dirty="0"/>
          </a:p>
        </p:txBody>
      </p:sp>
      <p:pic>
        <p:nvPicPr>
          <p:cNvPr id="9" name="Image 0" descr="preencoded.png"/>
          <p:cNvPicPr>
            <a:picLocks noChangeAspect="1"/>
          </p:cNvPicPr>
          <p:nvPr/>
        </p:nvPicPr>
        <p:blipFill>
          <a:blip r:embed="rId3"/>
          <a:stretch>
            <a:fillRect/>
          </a:stretch>
        </p:blipFill>
        <p:spPr>
          <a:xfrm>
            <a:off x="652463" y="4550093"/>
            <a:ext cx="6435328" cy="2865715"/>
          </a:xfrm>
          <a:prstGeom prst="rect">
            <a:avLst/>
          </a:prstGeom>
        </p:spPr>
      </p:pic>
      <p:sp>
        <p:nvSpPr>
          <p:cNvPr id="10" name="Text 7"/>
          <p:cNvSpPr/>
          <p:nvPr/>
        </p:nvSpPr>
        <p:spPr>
          <a:xfrm>
            <a:off x="7550229" y="4066342"/>
            <a:ext cx="2193131" cy="274082"/>
          </a:xfrm>
          <a:prstGeom prst="rect">
            <a:avLst/>
          </a:prstGeom>
          <a:noFill/>
          <a:ln/>
        </p:spPr>
        <p:txBody>
          <a:bodyPr wrap="none" lIns="0" tIns="0" rIns="0" bIns="0" rtlCol="0" anchor="t"/>
          <a:lstStyle/>
          <a:p>
            <a:pPr marL="0" indent="0" algn="l">
              <a:lnSpc>
                <a:spcPts val="2150"/>
              </a:lnSpc>
              <a:buNone/>
            </a:pPr>
            <a:endParaRPr lang="en-US" sz="1700" dirty="0"/>
          </a:p>
        </p:txBody>
      </p:sp>
      <p:pic>
        <p:nvPicPr>
          <p:cNvPr id="11" name="Image 1" descr="preencoded.png"/>
          <p:cNvPicPr>
            <a:picLocks noChangeAspect="1"/>
          </p:cNvPicPr>
          <p:nvPr/>
        </p:nvPicPr>
        <p:blipFill>
          <a:blip r:embed="rId4"/>
          <a:stretch>
            <a:fillRect/>
          </a:stretch>
        </p:blipFill>
        <p:spPr>
          <a:xfrm>
            <a:off x="7550229" y="4550093"/>
            <a:ext cx="6435328" cy="304669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792</Words>
  <Application>Microsoft Office PowerPoint</Application>
  <PresentationFormat>Custom</PresentationFormat>
  <Paragraphs>89</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Arimo</vt:lpstr>
      <vt:lpstr>Arial</vt:lpstr>
      <vt:lpstr>Calibri</vt:lpstr>
      <vt:lpstr>Syne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DELL</cp:lastModifiedBy>
  <cp:revision>2</cp:revision>
  <dcterms:created xsi:type="dcterms:W3CDTF">2025-11-15T17:42:41Z</dcterms:created>
  <dcterms:modified xsi:type="dcterms:W3CDTF">2025-11-15T17:57:17Z</dcterms:modified>
</cp:coreProperties>
</file>